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7" r:id="rId5"/>
    <p:sldId id="285" r:id="rId6"/>
    <p:sldId id="260" r:id="rId7"/>
    <p:sldId id="261" r:id="rId8"/>
    <p:sldId id="263" r:id="rId9"/>
    <p:sldId id="262" r:id="rId10"/>
    <p:sldId id="268" r:id="rId11"/>
    <p:sldId id="275" r:id="rId12"/>
    <p:sldId id="276" r:id="rId13"/>
    <p:sldId id="264" r:id="rId14"/>
    <p:sldId id="259" r:id="rId15"/>
    <p:sldId id="277" r:id="rId16"/>
    <p:sldId id="271" r:id="rId17"/>
    <p:sldId id="274" r:id="rId18"/>
    <p:sldId id="265" r:id="rId19"/>
    <p:sldId id="273" r:id="rId20"/>
    <p:sldId id="266" r:id="rId21"/>
    <p:sldId id="278" r:id="rId22"/>
    <p:sldId id="270" r:id="rId23"/>
    <p:sldId id="291" r:id="rId24"/>
    <p:sldId id="279" r:id="rId25"/>
    <p:sldId id="281" r:id="rId26"/>
    <p:sldId id="280" r:id="rId27"/>
    <p:sldId id="284" r:id="rId28"/>
    <p:sldId id="286" r:id="rId29"/>
    <p:sldId id="287" r:id="rId30"/>
    <p:sldId id="283" r:id="rId31"/>
    <p:sldId id="288" r:id="rId32"/>
    <p:sldId id="290" r:id="rId33"/>
    <p:sldId id="289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00FF"/>
    <a:srgbClr val="9966FF"/>
    <a:srgbClr val="FFCCFF"/>
    <a:srgbClr val="E1F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meter.com/s/934690f8331dd97fe4e18fbbe220a88d/e64e3f4fee82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web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arpalombardia.it/Pages/Aria/Qualita-aria.aspx?mappa=sf#/topPagina" TargetMode="Externa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hyperlink" Target="https://vimeo.com/147839798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meter.com/s/88e24f191d75af268ba4faf27697fcdb/6f4a8101f91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eb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hyperlink" Target="https://www.youtube.com/watch?v=P1LrOVgKs_Y&amp;feature=youtu.b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ebp"/><Relationship Id="rId2" Type="http://schemas.openxmlformats.org/officeDocument/2006/relationships/hyperlink" Target="https://www.mentimeter.com/s/934690f8331dd97fe4e18fbbe220a88d/b032f61ed721" TargetMode="Externa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3.png"/><Relationship Id="rId3" Type="http://schemas.openxmlformats.org/officeDocument/2006/relationships/image" Target="../media/image46.jpeg"/><Relationship Id="rId7" Type="http://schemas.openxmlformats.org/officeDocument/2006/relationships/hyperlink" Target="https://vimeo.com/147829768" TargetMode="External"/><Relationship Id="rId12" Type="http://schemas.openxmlformats.org/officeDocument/2006/relationships/image" Target="../media/image52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1.jpg"/><Relationship Id="rId5" Type="http://schemas.openxmlformats.org/officeDocument/2006/relationships/hyperlink" Target="https://vimeo.com/147831256" TargetMode="External"/><Relationship Id="rId10" Type="http://schemas.openxmlformats.org/officeDocument/2006/relationships/image" Target="../media/image50.jpg"/><Relationship Id="rId4" Type="http://schemas.openxmlformats.org/officeDocument/2006/relationships/image" Target="../media/image47.jpeg"/><Relationship Id="rId9" Type="http://schemas.openxmlformats.org/officeDocument/2006/relationships/hyperlink" Target="https://youtu.be/VvAY95TGPhA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ebp"/><Relationship Id="rId2" Type="http://schemas.openxmlformats.org/officeDocument/2006/relationships/hyperlink" Target="https://www.mentimeter.com/s/934690f8331dd97fe4e18fbbe220a88d/e9456bce9973" TargetMode="Externa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ebp"/><Relationship Id="rId2" Type="http://schemas.openxmlformats.org/officeDocument/2006/relationships/hyperlink" Target="https://www.mentimeter.com/s/cbdd96b8eea578c0892aa2029287705c/aafa0a568832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noielaria.it/gli-esperti.html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62.jpg"/><Relationship Id="rId18" Type="http://schemas.openxmlformats.org/officeDocument/2006/relationships/image" Target="../media/image67.png"/><Relationship Id="rId3" Type="http://schemas.openxmlformats.org/officeDocument/2006/relationships/image" Target="../media/image46.jpeg"/><Relationship Id="rId21" Type="http://schemas.openxmlformats.org/officeDocument/2006/relationships/image" Target="../media/image70.png"/><Relationship Id="rId7" Type="http://schemas.openxmlformats.org/officeDocument/2006/relationships/hyperlink" Target="https://vimeo.com/147829768" TargetMode="External"/><Relationship Id="rId12" Type="http://schemas.openxmlformats.org/officeDocument/2006/relationships/image" Target="../media/image52.jpg"/><Relationship Id="rId17" Type="http://schemas.openxmlformats.org/officeDocument/2006/relationships/image" Target="../media/image66.png"/><Relationship Id="rId2" Type="http://schemas.openxmlformats.org/officeDocument/2006/relationships/image" Target="../media/image45.jpeg"/><Relationship Id="rId16" Type="http://schemas.openxmlformats.org/officeDocument/2006/relationships/image" Target="../media/image65.jfif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1.jpg"/><Relationship Id="rId24" Type="http://schemas.openxmlformats.org/officeDocument/2006/relationships/image" Target="../media/image73.png"/><Relationship Id="rId5" Type="http://schemas.openxmlformats.org/officeDocument/2006/relationships/hyperlink" Target="https://vimeo.com/147831256" TargetMode="External"/><Relationship Id="rId15" Type="http://schemas.openxmlformats.org/officeDocument/2006/relationships/image" Target="../media/image64.png"/><Relationship Id="rId23" Type="http://schemas.openxmlformats.org/officeDocument/2006/relationships/image" Target="../media/image72.jpg"/><Relationship Id="rId10" Type="http://schemas.openxmlformats.org/officeDocument/2006/relationships/image" Target="../media/image50.jpg"/><Relationship Id="rId19" Type="http://schemas.openxmlformats.org/officeDocument/2006/relationships/image" Target="../media/image68.jpg"/><Relationship Id="rId4" Type="http://schemas.openxmlformats.org/officeDocument/2006/relationships/image" Target="../media/image47.jpeg"/><Relationship Id="rId9" Type="http://schemas.openxmlformats.org/officeDocument/2006/relationships/hyperlink" Target="https://youtu.be/VvAY95TGPhA" TargetMode="External"/><Relationship Id="rId14" Type="http://schemas.openxmlformats.org/officeDocument/2006/relationships/image" Target="../media/image63.jpg"/><Relationship Id="rId22" Type="http://schemas.openxmlformats.org/officeDocument/2006/relationships/image" Target="../media/image71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3.png"/><Relationship Id="rId18" Type="http://schemas.openxmlformats.org/officeDocument/2006/relationships/image" Target="../media/image66.png"/><Relationship Id="rId3" Type="http://schemas.openxmlformats.org/officeDocument/2006/relationships/image" Target="../media/image46.jpeg"/><Relationship Id="rId21" Type="http://schemas.openxmlformats.org/officeDocument/2006/relationships/image" Target="../media/image69.png"/><Relationship Id="rId7" Type="http://schemas.openxmlformats.org/officeDocument/2006/relationships/hyperlink" Target="https://vimeo.com/147829768" TargetMode="External"/><Relationship Id="rId12" Type="http://schemas.openxmlformats.org/officeDocument/2006/relationships/image" Target="../media/image52.jpg"/><Relationship Id="rId17" Type="http://schemas.openxmlformats.org/officeDocument/2006/relationships/image" Target="../media/image65.jfif"/><Relationship Id="rId25" Type="http://schemas.openxmlformats.org/officeDocument/2006/relationships/image" Target="../media/image73.png"/><Relationship Id="rId2" Type="http://schemas.openxmlformats.org/officeDocument/2006/relationships/image" Target="../media/image45.jpeg"/><Relationship Id="rId16" Type="http://schemas.openxmlformats.org/officeDocument/2006/relationships/image" Target="../media/image64.png"/><Relationship Id="rId20" Type="http://schemas.openxmlformats.org/officeDocument/2006/relationships/image" Target="../media/image6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1.jpg"/><Relationship Id="rId24" Type="http://schemas.openxmlformats.org/officeDocument/2006/relationships/image" Target="../media/image72.jpg"/><Relationship Id="rId5" Type="http://schemas.openxmlformats.org/officeDocument/2006/relationships/hyperlink" Target="https://vimeo.com/147831256" TargetMode="External"/><Relationship Id="rId15" Type="http://schemas.openxmlformats.org/officeDocument/2006/relationships/image" Target="../media/image63.jpg"/><Relationship Id="rId23" Type="http://schemas.openxmlformats.org/officeDocument/2006/relationships/image" Target="../media/image71.jpg"/><Relationship Id="rId10" Type="http://schemas.openxmlformats.org/officeDocument/2006/relationships/image" Target="../media/image50.jpg"/><Relationship Id="rId19" Type="http://schemas.openxmlformats.org/officeDocument/2006/relationships/image" Target="../media/image67.png"/><Relationship Id="rId4" Type="http://schemas.openxmlformats.org/officeDocument/2006/relationships/image" Target="../media/image47.jpeg"/><Relationship Id="rId9" Type="http://schemas.openxmlformats.org/officeDocument/2006/relationships/hyperlink" Target="https://youtu.be/VvAY95TGPhA" TargetMode="External"/><Relationship Id="rId14" Type="http://schemas.openxmlformats.org/officeDocument/2006/relationships/image" Target="../media/image62.jpg"/><Relationship Id="rId22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youtu.be/pj_qHF7WXk4" TargetMode="Externa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ebp"/><Relationship Id="rId2" Type="http://schemas.openxmlformats.org/officeDocument/2006/relationships/hyperlink" Target="https://www.mentimeter.com/s/cbdd96b8eea578c0892aa2029287705c/9628fe5fdf9d" TargetMode="Externa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www.wwf.ch/it/vivere-sostenibile/calcolatore-dell-impronta-ecologica/" TargetMode="Externa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ebp"/><Relationship Id="rId2" Type="http://schemas.openxmlformats.org/officeDocument/2006/relationships/hyperlink" Target="https://www.mentimeter.com/s/88e24f191d75af268ba4faf27697fcdb/c578df5b90f7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hyperlink" Target="https://vimeo.com/14784100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47843578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BCF23D-2E61-4466-86AC-B66BF6A6EE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7410" y="1803405"/>
            <a:ext cx="6132990" cy="1825096"/>
          </a:xfrm>
        </p:spPr>
        <p:txBody>
          <a:bodyPr>
            <a:normAutofit/>
          </a:bodyPr>
          <a:lstStyle/>
          <a:p>
            <a:r>
              <a:rPr lang="it-IT" dirty="0"/>
              <a:t>ARIA E CLIMA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5CE7ADE-674D-487E-9061-6E0465C5B1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7410" y="3632201"/>
            <a:ext cx="6132990" cy="685800"/>
          </a:xfrm>
        </p:spPr>
        <p:txBody>
          <a:bodyPr>
            <a:normAutofit/>
          </a:bodyPr>
          <a:lstStyle/>
          <a:p>
            <a:r>
              <a:rPr lang="it-IT" sz="3600" dirty="0"/>
              <a:t>COSA NE SAPPIAMO?</a:t>
            </a:r>
          </a:p>
        </p:txBody>
      </p:sp>
      <p:pic>
        <p:nvPicPr>
          <p:cNvPr id="6" name="Immagine 20">
            <a:extLst>
              <a:ext uri="{FF2B5EF4-FFF2-40B4-BE49-F238E27FC236}">
                <a16:creationId xmlns:a16="http://schemas.microsoft.com/office/drawing/2014/main" id="{2855BFF9-DA61-4B95-A443-FA2C902D0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53749" y="1803405"/>
            <a:ext cx="2038140" cy="2662321"/>
          </a:xfrm>
          <a:prstGeom prst="rect">
            <a:avLst/>
          </a:prstGeom>
          <a:noFill/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A37E5A19-A21D-4650-97E0-730204321746}"/>
              </a:ext>
            </a:extLst>
          </p:cNvPr>
          <p:cNvSpPr txBox="1">
            <a:spLocks/>
          </p:cNvSpPr>
          <p:nvPr/>
        </p:nvSpPr>
        <p:spPr>
          <a:xfrm>
            <a:off x="6741952" y="538063"/>
            <a:ext cx="5136859" cy="42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/>
              <a:t>CREMA, 30 NOVEMBRE 2019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AA878BDA-4105-4E59-8317-124320AB06C8}"/>
              </a:ext>
            </a:extLst>
          </p:cNvPr>
          <p:cNvSpPr txBox="1">
            <a:spLocks/>
          </p:cNvSpPr>
          <p:nvPr/>
        </p:nvSpPr>
        <p:spPr>
          <a:xfrm>
            <a:off x="7793372" y="6420142"/>
            <a:ext cx="4398628" cy="366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800" dirty="0"/>
              <a:t>LAURA ERBETTA - FISICO AMBIENTALE</a:t>
            </a:r>
          </a:p>
        </p:txBody>
      </p:sp>
    </p:spTree>
    <p:extLst>
      <p:ext uri="{BB962C8B-B14F-4D97-AF65-F5344CB8AC3E}">
        <p14:creationId xmlns:p14="http://schemas.microsoft.com/office/powerpoint/2010/main" val="1739318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5577CC7-6B96-4908-84E4-0D2AC0183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9235ABC-219D-451F-BB25-E8E65A537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6564DCF-EEFC-4F40-A7F6-9098ABB79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968E0D0B-8133-4488-AAA2-51C231D5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23" y="1300294"/>
            <a:ext cx="3977639" cy="10462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/>
              <a:t>QUANTO SONO PICCOLE!</a:t>
            </a:r>
          </a:p>
        </p:txBody>
      </p:sp>
      <p:sp>
        <p:nvSpPr>
          <p:cNvPr id="8" name="CasellaDiTesto 1">
            <a:extLst>
              <a:ext uri="{FF2B5EF4-FFF2-40B4-BE49-F238E27FC236}">
                <a16:creationId xmlns:a16="http://schemas.microsoft.com/office/drawing/2014/main" id="{BFEAA20B-9EB5-4F10-AAD2-F7521E2DE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94" y="2848870"/>
            <a:ext cx="4336268" cy="21654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it-IT" altLang="it-IT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PM10 e PM2.5 sono particelle liquide o solide il cui diametro è inferiore o uguale a 10 micron e 2,5 micron</a:t>
            </a:r>
            <a:endParaRPr lang="en-US" altLang="it-IT" sz="280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it-IT" sz="280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51C32B1A-15C4-42EE-9BFE-E4155E75B88E}"/>
              </a:ext>
            </a:extLst>
          </p:cNvPr>
          <p:cNvGrpSpPr/>
          <p:nvPr/>
        </p:nvGrpSpPr>
        <p:grpSpPr>
          <a:xfrm>
            <a:off x="5056589" y="890207"/>
            <a:ext cx="6989538" cy="5854541"/>
            <a:chOff x="5056589" y="890207"/>
            <a:chExt cx="6989538" cy="5854541"/>
          </a:xfrm>
        </p:grpSpPr>
        <p:pic>
          <p:nvPicPr>
            <p:cNvPr id="15" name="Picture 9">
              <a:extLst>
                <a:ext uri="{FF2B5EF4-FFF2-40B4-BE49-F238E27FC236}">
                  <a16:creationId xmlns:a16="http://schemas.microsoft.com/office/drawing/2014/main" id="{58FB9813-6F9C-4E72-A1E7-293E1768B0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551" b="2"/>
            <a:stretch/>
          </p:blipFill>
          <p:spPr bwMode="auto">
            <a:xfrm>
              <a:off x="5056589" y="890207"/>
              <a:ext cx="6989538" cy="585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CasellaDiTesto 1">
              <a:extLst>
                <a:ext uri="{FF2B5EF4-FFF2-40B4-BE49-F238E27FC236}">
                  <a16:creationId xmlns:a16="http://schemas.microsoft.com/office/drawing/2014/main" id="{73408851-17E1-42D6-95D4-DBD7547932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6057" y="1702193"/>
              <a:ext cx="2768600" cy="401637"/>
            </a:xfrm>
            <a:prstGeom prst="rect">
              <a:avLst/>
            </a:prstGeom>
            <a:noFill/>
            <a:ln w="19050">
              <a:solidFill>
                <a:srgbClr val="00206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it-IT" sz="2000" dirty="0">
                  <a:solidFill>
                    <a:srgbClr val="FF0000"/>
                  </a:solidFill>
                  <a:latin typeface="Franklin Gothic Demi" pitchFamily="34" charset="0"/>
                  <a:ea typeface="+mj-ea"/>
                  <a:cs typeface="+mj-cs"/>
                </a:rPr>
                <a:t> 1MICRON=0,001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310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E4050A-F094-49C0-A78B-FBB8DF4C0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35" y="1552078"/>
            <a:ext cx="4528095" cy="1050932"/>
          </a:xfrm>
        </p:spPr>
        <p:txBody>
          <a:bodyPr>
            <a:normAutofit/>
          </a:bodyPr>
          <a:lstStyle/>
          <a:p>
            <a:r>
              <a:rPr lang="it-IT" dirty="0"/>
              <a:t>COSA C’è NELLE POLVERI SOTTILI ?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E802B4-AF4F-4FD6-AC89-AA68500F1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99" y="620688"/>
            <a:ext cx="5624490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Immagine 4">
            <a:extLst>
              <a:ext uri="{FF2B5EF4-FFF2-40B4-BE49-F238E27FC236}">
                <a16:creationId xmlns:a16="http://schemas.microsoft.com/office/drawing/2014/main" id="{BEED2D85-80AC-4AF1-A205-B95E1237C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62" y="3825097"/>
            <a:ext cx="10963475" cy="28083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o 30">
            <a:extLst>
              <a:ext uri="{FF2B5EF4-FFF2-40B4-BE49-F238E27FC236}">
                <a16:creationId xmlns:a16="http://schemas.microsoft.com/office/drawing/2014/main" id="{AF6A0E5A-3EB2-4E2C-8D45-31A545A30597}"/>
              </a:ext>
            </a:extLst>
          </p:cNvPr>
          <p:cNvGrpSpPr>
            <a:grpSpLocks/>
          </p:cNvGrpSpPr>
          <p:nvPr/>
        </p:nvGrpSpPr>
        <p:grpSpPr bwMode="auto">
          <a:xfrm>
            <a:off x="4773897" y="1518085"/>
            <a:ext cx="1082675" cy="1152525"/>
            <a:chOff x="6391229" y="1685603"/>
            <a:chExt cx="1082603" cy="1152128"/>
          </a:xfrm>
        </p:grpSpPr>
        <p:pic>
          <p:nvPicPr>
            <p:cNvPr id="12" name="Immagine 5">
              <a:extLst>
                <a:ext uri="{FF2B5EF4-FFF2-40B4-BE49-F238E27FC236}">
                  <a16:creationId xmlns:a16="http://schemas.microsoft.com/office/drawing/2014/main" id="{4D959264-F8B8-42D6-B1CB-4AB48E7A1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229" y="1685603"/>
              <a:ext cx="1082603" cy="115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CasellaDiTesto 29">
              <a:extLst>
                <a:ext uri="{FF2B5EF4-FFF2-40B4-BE49-F238E27FC236}">
                  <a16:creationId xmlns:a16="http://schemas.microsoft.com/office/drawing/2014/main" id="{C6467C6E-F259-4055-9EB8-AE208D271F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4646" y="1700808"/>
              <a:ext cx="4036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3600" b="1" dirty="0">
                  <a:latin typeface="Franklin Gothic Demi" panose="020B0703020102020204" pitchFamily="34" charset="0"/>
                </a:rPr>
                <a:t>?</a:t>
              </a:r>
            </a:p>
          </p:txBody>
        </p:sp>
      </p:grp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CBB4C44F-FE00-449C-BAC6-F6EA706A3FDD}"/>
              </a:ext>
            </a:extLst>
          </p:cNvPr>
          <p:cNvCxnSpPr>
            <a:cxnSpLocks/>
          </p:cNvCxnSpPr>
          <p:nvPr/>
        </p:nvCxnSpPr>
        <p:spPr>
          <a:xfrm flipH="1" flipV="1">
            <a:off x="5167471" y="2060574"/>
            <a:ext cx="1037387" cy="1730697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5329E4CB-6B90-491D-863D-A5C463D20303}"/>
              </a:ext>
            </a:extLst>
          </p:cNvPr>
          <p:cNvCxnSpPr>
            <a:cxnSpLocks/>
          </p:cNvCxnSpPr>
          <p:nvPr/>
        </p:nvCxnSpPr>
        <p:spPr>
          <a:xfrm flipV="1">
            <a:off x="2735153" y="1940767"/>
            <a:ext cx="2324777" cy="188433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231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E4050A-F094-49C0-A78B-FBB8DF4C0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181" y="894168"/>
            <a:ext cx="4528095" cy="1050932"/>
          </a:xfrm>
        </p:spPr>
        <p:txBody>
          <a:bodyPr>
            <a:normAutofit/>
          </a:bodyPr>
          <a:lstStyle/>
          <a:p>
            <a:pPr algn="r"/>
            <a:r>
              <a:rPr lang="it-IT" dirty="0"/>
              <a:t>COSA C’è NELLE POLVERI SOTTILI ?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9B553B73-5754-4443-AE53-F299D02D1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88" y="4254252"/>
            <a:ext cx="8846025" cy="209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725B5F80-8C6E-4F24-945E-6BEEAF30D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080" y="685608"/>
            <a:ext cx="4548746" cy="251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" name="CasellaDiTesto 1">
            <a:extLst>
              <a:ext uri="{FF2B5EF4-FFF2-40B4-BE49-F238E27FC236}">
                <a16:creationId xmlns:a16="http://schemas.microsoft.com/office/drawing/2014/main" id="{A5DB75C9-30AD-46CE-9DA6-1D9DEF88F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588" y="2315260"/>
            <a:ext cx="594343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La composizione chimica ci dà informazioni sul grado di tossicità del particolato: </a:t>
            </a:r>
            <a:r>
              <a:rPr lang="it-IT" altLang="it-IT" sz="2400" b="1" dirty="0">
                <a:solidFill>
                  <a:srgbClr val="FFFF00"/>
                </a:solidFill>
                <a:latin typeface="+mn-lt"/>
              </a:rPr>
              <a:t>particelle carboniose</a:t>
            </a:r>
            <a:r>
              <a:rPr lang="it-IT" altLang="it-IT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, </a:t>
            </a:r>
            <a:r>
              <a:rPr lang="it-IT" altLang="it-IT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metalli</a:t>
            </a:r>
            <a:r>
              <a:rPr lang="it-IT" altLang="it-IT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it-IT" altLang="it-IT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e </a:t>
            </a:r>
            <a:r>
              <a:rPr lang="it-IT" altLang="it-IT" sz="2400" b="1" dirty="0">
                <a:solidFill>
                  <a:srgbClr val="00B0F0"/>
                </a:solidFill>
                <a:latin typeface="+mn-lt"/>
              </a:rPr>
              <a:t>I.P.A.</a:t>
            </a:r>
            <a:r>
              <a:rPr lang="it-IT" altLang="it-IT" sz="2400" dirty="0">
                <a:solidFill>
                  <a:srgbClr val="00B0F0"/>
                </a:solidFill>
                <a:latin typeface="+mn-lt"/>
              </a:rPr>
              <a:t> </a:t>
            </a:r>
            <a:r>
              <a:rPr lang="it-IT" altLang="it-IT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ne costituiscono la frazione più nociva </a:t>
            </a:r>
          </a:p>
        </p:txBody>
      </p:sp>
    </p:spTree>
    <p:extLst>
      <p:ext uri="{BB962C8B-B14F-4D97-AF65-F5344CB8AC3E}">
        <p14:creationId xmlns:p14="http://schemas.microsoft.com/office/powerpoint/2010/main" val="1548740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iPod, elettronico&#10;&#10;Descrizione generata automaticamente">
            <a:extLst>
              <a:ext uri="{FF2B5EF4-FFF2-40B4-BE49-F238E27FC236}">
                <a16:creationId xmlns:a16="http://schemas.microsoft.com/office/drawing/2014/main" id="{835BA9A8-AD37-4D3E-AACE-9BCBF9361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640" y="1113704"/>
            <a:ext cx="9587400" cy="5599544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D76DE0CE-08E5-4FDE-A47A-1E5B34DAC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662" y="445796"/>
            <a:ext cx="8246378" cy="667908"/>
          </a:xfrm>
        </p:spPr>
        <p:txBody>
          <a:bodyPr>
            <a:normAutofit fontScale="90000"/>
          </a:bodyPr>
          <a:lstStyle/>
          <a:p>
            <a:pPr algn="r"/>
            <a:r>
              <a:rPr lang="it-IT" dirty="0"/>
              <a:t>QUANTE PM10 NELL’ARIA CHE RESPIRAMO?</a:t>
            </a:r>
          </a:p>
        </p:txBody>
      </p:sp>
    </p:spTree>
    <p:extLst>
      <p:ext uri="{BB962C8B-B14F-4D97-AF65-F5344CB8AC3E}">
        <p14:creationId xmlns:p14="http://schemas.microsoft.com/office/powerpoint/2010/main" val="4204825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577CC7-6B96-4908-84E4-0D2AC0183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6606EF5-7DE8-44D4-A683-EF4986E9A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E15FE4-C7B0-4CE1-9889-0ACB5A7C1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8" name="Rounded Rectangle 14">
            <a:extLst>
              <a:ext uri="{FF2B5EF4-FFF2-40B4-BE49-F238E27FC236}">
                <a16:creationId xmlns:a16="http://schemas.microsoft.com/office/drawing/2014/main" id="{5BA420DF-B174-4FB4-8008-B3A1954B1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egnaposto contenuto 4">
            <a:hlinkClick r:id="rId3"/>
            <a:extLst>
              <a:ext uri="{FF2B5EF4-FFF2-40B4-BE49-F238E27FC236}">
                <a16:creationId xmlns:a16="http://schemas.microsoft.com/office/drawing/2014/main" id="{5697AEF7-460B-44D9-9FF8-881CDF45A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339" y="2108528"/>
            <a:ext cx="6127287" cy="3063643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BE23C1D7-133C-442C-8E66-D9E35D736869}"/>
              </a:ext>
            </a:extLst>
          </p:cNvPr>
          <p:cNvSpPr txBox="1">
            <a:spLocks/>
          </p:cNvSpPr>
          <p:nvPr/>
        </p:nvSpPr>
        <p:spPr>
          <a:xfrm>
            <a:off x="3748662" y="445796"/>
            <a:ext cx="8246378" cy="6679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/>
              <a:t>QUANTE PM10 NELL’ARIA CHE RESPIRAMO?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4014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7E13B4DE-D64D-494A-8CC0-C470902E04F3}"/>
              </a:ext>
            </a:extLst>
          </p:cNvPr>
          <p:cNvSpPr txBox="1">
            <a:spLocks/>
          </p:cNvSpPr>
          <p:nvPr/>
        </p:nvSpPr>
        <p:spPr>
          <a:xfrm>
            <a:off x="2419350" y="258361"/>
            <a:ext cx="9380203" cy="12930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CONSULTIAMO I DATI DI ARPA LOMBARDIA</a:t>
            </a:r>
          </a:p>
        </p:txBody>
      </p:sp>
      <p:pic>
        <p:nvPicPr>
          <p:cNvPr id="5" name="Immagine 4">
            <a:hlinkClick r:id="rId2"/>
            <a:extLst>
              <a:ext uri="{FF2B5EF4-FFF2-40B4-BE49-F238E27FC236}">
                <a16:creationId xmlns:a16="http://schemas.microsoft.com/office/drawing/2014/main" id="{964AD05A-35BB-4C65-8843-6C652C7B2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8" r="5013"/>
          <a:stretch/>
        </p:blipFill>
        <p:spPr>
          <a:xfrm>
            <a:off x="1543050" y="1342322"/>
            <a:ext cx="10467975" cy="525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36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D5DB3C-EB5E-4D31-9E9A-E5F3878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648" y="476717"/>
            <a:ext cx="4731391" cy="85713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it-IT" sz="3600" dirty="0"/>
              <a:t>TROVA LE DIFFERENZE</a:t>
            </a:r>
            <a:endParaRPr lang="en-US" sz="3600" dirty="0"/>
          </a:p>
        </p:txBody>
      </p:sp>
      <p:pic>
        <p:nvPicPr>
          <p:cNvPr id="9" name="Immagine 8" descr="Immagine che contiene cielo, esterni, città, edificio&#10;&#10;Descrizione generata con affidabilità molto elevata">
            <a:extLst>
              <a:ext uri="{FF2B5EF4-FFF2-40B4-BE49-F238E27FC236}">
                <a16:creationId xmlns:a16="http://schemas.microsoft.com/office/drawing/2014/main" id="{BBF9C7E8-FE58-4385-ACC9-52AC3B397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292" y="1231076"/>
            <a:ext cx="10548747" cy="515020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89FE4A5-8B79-4A5D-9CF2-1E37B35AD108}"/>
              </a:ext>
            </a:extLst>
          </p:cNvPr>
          <p:cNvSpPr txBox="1"/>
          <p:nvPr/>
        </p:nvSpPr>
        <p:spPr>
          <a:xfrm>
            <a:off x="7692705" y="1240735"/>
            <a:ext cx="40035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>
                <a:solidFill>
                  <a:srgbClr val="002060"/>
                </a:solidFill>
              </a:rPr>
              <a:t>Ventottesimo giorno di fila di superamento dei limiti di PM10. E si vede specialmente osservando la città dell’alto. Milano è avvolta in una cappa che la fa assomigliare a Pechino. </a:t>
            </a:r>
          </a:p>
          <a:p>
            <a:pPr algn="r"/>
            <a:r>
              <a:rPr lang="it-IT" b="1" dirty="0">
                <a:solidFill>
                  <a:srgbClr val="002060"/>
                </a:solidFill>
              </a:rPr>
              <a:t>26 gennaio 2016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A068B7B-E98E-4A8F-8AD7-F5FA3748A5CF}"/>
              </a:ext>
            </a:extLst>
          </p:cNvPr>
          <p:cNvSpPr txBox="1"/>
          <p:nvPr/>
        </p:nvSpPr>
        <p:spPr>
          <a:xfrm>
            <a:off x="7428538" y="6390942"/>
            <a:ext cx="4143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https://milano.repubblica.it/cronaca/2016/01/26/news/milano_nuova_emergenza_smog-132092878/#gallery-slider=130054898</a:t>
            </a:r>
          </a:p>
        </p:txBody>
      </p:sp>
    </p:spTree>
    <p:extLst>
      <p:ext uri="{BB962C8B-B14F-4D97-AF65-F5344CB8AC3E}">
        <p14:creationId xmlns:p14="http://schemas.microsoft.com/office/powerpoint/2010/main" val="155272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E49C0F99-B27A-4BF7-9AC0-A6274F41E688}"/>
              </a:ext>
            </a:extLst>
          </p:cNvPr>
          <p:cNvGrpSpPr/>
          <p:nvPr/>
        </p:nvGrpSpPr>
        <p:grpSpPr>
          <a:xfrm>
            <a:off x="1919371" y="2612541"/>
            <a:ext cx="3323827" cy="3280094"/>
            <a:chOff x="2541546" y="1704811"/>
            <a:chExt cx="2313029" cy="2371890"/>
          </a:xfrm>
        </p:grpSpPr>
        <p:pic>
          <p:nvPicPr>
            <p:cNvPr id="6" name="Picture 2" descr="http://dev.ulb.ac.be/students/psycho/Doc/Pics/pomme.gif">
              <a:extLst>
                <a:ext uri="{FF2B5EF4-FFF2-40B4-BE49-F238E27FC236}">
                  <a16:creationId xmlns:a16="http://schemas.microsoft.com/office/drawing/2014/main" id="{6AEF57ED-D020-4864-8E2A-27C8F1A353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546" y="1704811"/>
              <a:ext cx="2306638" cy="2328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Ellipse 12">
              <a:extLst>
                <a:ext uri="{FF2B5EF4-FFF2-40B4-BE49-F238E27FC236}">
                  <a16:creationId xmlns:a16="http://schemas.microsoft.com/office/drawing/2014/main" id="{94453DCF-3EB1-4031-9941-0E52CB08E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9526" y="1720850"/>
              <a:ext cx="2305049" cy="2355851"/>
            </a:xfrm>
            <a:prstGeom prst="ellipse">
              <a:avLst/>
            </a:prstGeom>
            <a:noFill/>
            <a:ln w="76200" algn="ctr">
              <a:solidFill>
                <a:srgbClr val="00B0F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8" name="Connecteur droit avec flèche 9">
              <a:extLst>
                <a:ext uri="{FF2B5EF4-FFF2-40B4-BE49-F238E27FC236}">
                  <a16:creationId xmlns:a16="http://schemas.microsoft.com/office/drawing/2014/main" id="{9554C7C0-DB79-4764-8D87-9FF06DF5D87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49525" y="2873375"/>
              <a:ext cx="2305050" cy="14288"/>
            </a:xfrm>
            <a:prstGeom prst="straightConnector1">
              <a:avLst/>
            </a:prstGeom>
            <a:noFill/>
            <a:ln w="25400" algn="ctr">
              <a:solidFill>
                <a:srgbClr val="FFFF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ZoneTexte 10">
              <a:extLst>
                <a:ext uri="{FF2B5EF4-FFF2-40B4-BE49-F238E27FC236}">
                  <a16:creationId xmlns:a16="http://schemas.microsoft.com/office/drawing/2014/main" id="{C8C3227B-9152-4775-97C0-108F91701A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2238" y="2843213"/>
              <a:ext cx="208915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fr-FR" altLang="it-IT" sz="2400" b="1" dirty="0">
                  <a:solidFill>
                    <a:srgbClr val="FFFF00"/>
                  </a:solidFill>
                </a:rPr>
                <a:t>12 756 km</a:t>
              </a:r>
            </a:p>
          </p:txBody>
        </p:sp>
        <p:sp>
          <p:nvSpPr>
            <p:cNvPr id="10" name="ZoneTexte 11">
              <a:extLst>
                <a:ext uri="{FF2B5EF4-FFF2-40B4-BE49-F238E27FC236}">
                  <a16:creationId xmlns:a16="http://schemas.microsoft.com/office/drawing/2014/main" id="{DEFC222F-6194-4964-93B8-6D76A844EC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553378">
              <a:off x="2963863" y="3275318"/>
              <a:ext cx="676275" cy="631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it-IT" sz="2000" b="1" dirty="0">
                  <a:solidFill>
                    <a:srgbClr val="00B0F0"/>
                  </a:solidFill>
                </a:rPr>
                <a:t>12 </a:t>
              </a:r>
            </a:p>
            <a:p>
              <a:pPr eaLnBrk="1" hangingPunct="1"/>
              <a:r>
                <a:rPr lang="fr-FR" altLang="it-IT" sz="2000" b="1" dirty="0">
                  <a:solidFill>
                    <a:srgbClr val="00B0F0"/>
                  </a:solidFill>
                </a:rPr>
                <a:t>km</a:t>
              </a:r>
            </a:p>
          </p:txBody>
        </p:sp>
        <p:sp>
          <p:nvSpPr>
            <p:cNvPr id="11" name="Line 18">
              <a:extLst>
                <a:ext uri="{FF2B5EF4-FFF2-40B4-BE49-F238E27FC236}">
                  <a16:creationId xmlns:a16="http://schemas.microsoft.com/office/drawing/2014/main" id="{8510A0DE-2A8B-4A0F-BEFB-172C39456F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09875" y="3384550"/>
              <a:ext cx="122238" cy="1666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Line 20">
              <a:extLst>
                <a:ext uri="{FF2B5EF4-FFF2-40B4-BE49-F238E27FC236}">
                  <a16:creationId xmlns:a16="http://schemas.microsoft.com/office/drawing/2014/main" id="{8EC89598-4AD2-4600-A8F6-95384286561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2622550" y="3643313"/>
              <a:ext cx="122238" cy="1666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5B0A9219-4C19-4091-9479-155FA1991A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44" t="4648" r="12007" b="6850"/>
          <a:stretch/>
        </p:blipFill>
        <p:spPr>
          <a:xfrm>
            <a:off x="5961775" y="668695"/>
            <a:ext cx="6030305" cy="6097026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ACB772F0-7F59-4456-B631-10FDF09F9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222" y="1080793"/>
            <a:ext cx="4522392" cy="1600200"/>
          </a:xfrm>
        </p:spPr>
        <p:txBody>
          <a:bodyPr>
            <a:normAutofit fontScale="90000"/>
          </a:bodyPr>
          <a:lstStyle/>
          <a:p>
            <a:r>
              <a:rPr lang="it-IT" dirty="0"/>
              <a:t>MA DOVE FINISCE TUTTO L’INQUINAMENTO?</a:t>
            </a:r>
            <a:br>
              <a:rPr lang="it-IT" dirty="0"/>
            </a:br>
            <a:endParaRPr lang="it-IT" dirty="0"/>
          </a:p>
        </p:txBody>
      </p:sp>
      <p:pic>
        <p:nvPicPr>
          <p:cNvPr id="15" name="Elemento grafico 14" descr="Professore">
            <a:hlinkClick r:id="rId4"/>
            <a:extLst>
              <a:ext uri="{FF2B5EF4-FFF2-40B4-BE49-F238E27FC236}">
                <a16:creationId xmlns:a16="http://schemas.microsoft.com/office/drawing/2014/main" id="{6A6CA97D-8385-40B8-A825-B1A5BA30D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3652" y="4670700"/>
            <a:ext cx="1162434" cy="116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79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0AAC3E-F4AE-4EFD-B2A0-457BD90FD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5450"/>
            <a:ext cx="2861782" cy="1885950"/>
          </a:xfrm>
        </p:spPr>
        <p:txBody>
          <a:bodyPr>
            <a:noAutofit/>
          </a:bodyPr>
          <a:lstStyle/>
          <a:p>
            <a:r>
              <a:rPr lang="it-IT" dirty="0"/>
              <a:t>Cosa ci dice questo grafico?</a:t>
            </a:r>
            <a:br>
              <a:rPr lang="it-IT" dirty="0"/>
            </a:br>
            <a:endParaRPr lang="it-IT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D880100C-B03E-495B-8AA5-DEEB8A0E7EF9}"/>
              </a:ext>
            </a:extLst>
          </p:cNvPr>
          <p:cNvGrpSpPr/>
          <p:nvPr/>
        </p:nvGrpSpPr>
        <p:grpSpPr>
          <a:xfrm>
            <a:off x="2799947" y="682604"/>
            <a:ext cx="9297206" cy="6108721"/>
            <a:chOff x="2799947" y="682604"/>
            <a:chExt cx="9297206" cy="6108721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64B2152F-1916-4172-94EB-1F1DBC6DA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99947" y="682604"/>
              <a:ext cx="9297206" cy="6108721"/>
            </a:xfrm>
            <a:prstGeom prst="rect">
              <a:avLst/>
            </a:prstGeom>
          </p:spPr>
        </p:pic>
        <p:cxnSp>
          <p:nvCxnSpPr>
            <p:cNvPr id="5" name="Connettore diritto 4">
              <a:extLst>
                <a:ext uri="{FF2B5EF4-FFF2-40B4-BE49-F238E27FC236}">
                  <a16:creationId xmlns:a16="http://schemas.microsoft.com/office/drawing/2014/main" id="{600989DC-A895-4D3E-B7B9-9037235843C7}"/>
                </a:ext>
              </a:extLst>
            </p:cNvPr>
            <p:cNvCxnSpPr>
              <a:cxnSpLocks/>
            </p:cNvCxnSpPr>
            <p:nvPr/>
          </p:nvCxnSpPr>
          <p:spPr>
            <a:xfrm>
              <a:off x="3246539" y="3800213"/>
              <a:ext cx="870777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2A6E2E-3C06-4793-B6EE-760FFB684BE3}"/>
              </a:ext>
            </a:extLst>
          </p:cNvPr>
          <p:cNvSpPr txBox="1"/>
          <p:nvPr/>
        </p:nvSpPr>
        <p:spPr>
          <a:xfrm>
            <a:off x="6131983" y="3336854"/>
            <a:ext cx="2694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LIMITE GIORNALIERO</a:t>
            </a:r>
          </a:p>
        </p:txBody>
      </p:sp>
    </p:spTree>
    <p:extLst>
      <p:ext uri="{BB962C8B-B14F-4D97-AF65-F5344CB8AC3E}">
        <p14:creationId xmlns:p14="http://schemas.microsoft.com/office/powerpoint/2010/main" val="739732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8A4B75-C915-4851-BD71-7C6823D0C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33" y="332649"/>
            <a:ext cx="6518246" cy="920854"/>
          </a:xfrm>
        </p:spPr>
        <p:txBody>
          <a:bodyPr>
            <a:normAutofit fontScale="90000"/>
          </a:bodyPr>
          <a:lstStyle/>
          <a:p>
            <a:pPr algn="r"/>
            <a:br>
              <a:rPr lang="it-IT" dirty="0"/>
            </a:br>
            <a:r>
              <a:rPr lang="it-IT" dirty="0"/>
              <a:t>L’ozono INVECE inquina solo d’estate!</a:t>
            </a:r>
          </a:p>
        </p:txBody>
      </p:sp>
      <p:pic>
        <p:nvPicPr>
          <p:cNvPr id="8" name="Picture 7" descr="foglia%20ozono">
            <a:extLst>
              <a:ext uri="{FF2B5EF4-FFF2-40B4-BE49-F238E27FC236}">
                <a16:creationId xmlns:a16="http://schemas.microsoft.com/office/drawing/2014/main" id="{394759DD-0F7A-4997-9E23-D0A7015D5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25" y="3964866"/>
            <a:ext cx="1117169" cy="124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AF10A1A-4444-4E5A-9350-1331B2DB3D81}"/>
              </a:ext>
            </a:extLst>
          </p:cNvPr>
          <p:cNvSpPr txBox="1"/>
          <p:nvPr/>
        </p:nvSpPr>
        <p:spPr>
          <a:xfrm>
            <a:off x="8917928" y="4732436"/>
            <a:ext cx="2628449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E per le piante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285C2D1C-9049-4E5A-9BEB-57A86A193AAF}"/>
              </a:ext>
            </a:extLst>
          </p:cNvPr>
          <p:cNvGrpSpPr/>
          <p:nvPr/>
        </p:nvGrpSpPr>
        <p:grpSpPr>
          <a:xfrm>
            <a:off x="185959" y="916045"/>
            <a:ext cx="7554248" cy="5473817"/>
            <a:chOff x="185959" y="916045"/>
            <a:chExt cx="7554248" cy="5473817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00B53FA6-2591-4334-99A7-1E1D7857F4F4}"/>
                </a:ext>
              </a:extLst>
            </p:cNvPr>
            <p:cNvGrpSpPr/>
            <p:nvPr/>
          </p:nvGrpSpPr>
          <p:grpSpPr>
            <a:xfrm>
              <a:off x="185959" y="916045"/>
              <a:ext cx="7554248" cy="5473817"/>
              <a:chOff x="185959" y="1283514"/>
              <a:chExt cx="7554248" cy="5473817"/>
            </a:xfrm>
          </p:grpSpPr>
          <p:pic>
            <p:nvPicPr>
              <p:cNvPr id="4" name="Immagine 3" descr="Immagine che contiene testo&#10;&#10;Descrizione generata automaticamente">
                <a:extLst>
                  <a:ext uri="{FF2B5EF4-FFF2-40B4-BE49-F238E27FC236}">
                    <a16:creationId xmlns:a16="http://schemas.microsoft.com/office/drawing/2014/main" id="{8727AF04-AE5B-498E-85EA-29595CA8A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5959" y="1283514"/>
                <a:ext cx="7554248" cy="5473817"/>
              </a:xfrm>
              <a:prstGeom prst="rect">
                <a:avLst/>
              </a:prstGeom>
            </p:spPr>
          </p:pic>
          <p:pic>
            <p:nvPicPr>
              <p:cNvPr id="6" name="Picture 14" descr="O3">
                <a:extLst>
                  <a:ext uri="{FF2B5EF4-FFF2-40B4-BE49-F238E27FC236}">
                    <a16:creationId xmlns:a16="http://schemas.microsoft.com/office/drawing/2014/main" id="{C7511626-73D5-4B39-90E1-EBADA9D1B6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5" r="89214" b="87669"/>
              <a:stretch>
                <a:fillRect/>
              </a:stretch>
            </p:blipFill>
            <p:spPr bwMode="auto">
              <a:xfrm>
                <a:off x="2044458" y="1402309"/>
                <a:ext cx="1757894" cy="12993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42A56CEF-5584-4F92-B57C-B10432FC7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417" r="12817" b="5215"/>
              <a:stretch/>
            </p:blipFill>
            <p:spPr>
              <a:xfrm>
                <a:off x="300949" y="1283514"/>
                <a:ext cx="1628519" cy="1536904"/>
              </a:xfrm>
              <a:prstGeom prst="rect">
                <a:avLst/>
              </a:prstGeom>
            </p:spPr>
          </p:pic>
        </p:grpSp>
        <p:pic>
          <p:nvPicPr>
            <p:cNvPr id="16" name="Immagine 15" descr="Immagine che contiene persona, abbigliamento, edificio, interni&#10;&#10;Descrizione generata automaticamente">
              <a:extLst>
                <a:ext uri="{FF2B5EF4-FFF2-40B4-BE49-F238E27FC236}">
                  <a16:creationId xmlns:a16="http://schemas.microsoft.com/office/drawing/2014/main" id="{9572B417-F913-4A61-BB40-08B9C431E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621" r="31588"/>
            <a:stretch/>
          </p:blipFill>
          <p:spPr>
            <a:xfrm>
              <a:off x="6672028" y="5210523"/>
              <a:ext cx="1068179" cy="1179339"/>
            </a:xfrm>
            <a:prstGeom prst="rect">
              <a:avLst/>
            </a:prstGeom>
          </p:spPr>
        </p:pic>
      </p:grpSp>
      <p:pic>
        <p:nvPicPr>
          <p:cNvPr id="20" name="Immagine 19">
            <a:extLst>
              <a:ext uri="{FF2B5EF4-FFF2-40B4-BE49-F238E27FC236}">
                <a16:creationId xmlns:a16="http://schemas.microsoft.com/office/drawing/2014/main" id="{746AE0B7-9028-4D0B-B3E6-6F47E963BB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0207" y="5283859"/>
            <a:ext cx="2159237" cy="1470980"/>
          </a:xfrm>
          <a:prstGeom prst="rect">
            <a:avLst/>
          </a:prstGeom>
        </p:spPr>
      </p:pic>
      <p:pic>
        <p:nvPicPr>
          <p:cNvPr id="12" name="Immagine 11" descr="Immagine che contiene acqua, donna, persona, esterni&#10;&#10;Descrizione generata automaticamente">
            <a:extLst>
              <a:ext uri="{FF2B5EF4-FFF2-40B4-BE49-F238E27FC236}">
                <a16:creationId xmlns:a16="http://schemas.microsoft.com/office/drawing/2014/main" id="{1DE397CA-F30B-4A4F-90C0-177BE49F53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8753" y="1889907"/>
            <a:ext cx="2501936" cy="166795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E397C8F-F958-4DA2-8252-9EE1AB1D1ADB}"/>
              </a:ext>
            </a:extLst>
          </p:cNvPr>
          <p:cNvSpPr txBox="1"/>
          <p:nvPr/>
        </p:nvSpPr>
        <p:spPr>
          <a:xfrm>
            <a:off x="6648033" y="3559715"/>
            <a:ext cx="2983210" cy="400110"/>
          </a:xfrm>
          <a:prstGeom prst="rect">
            <a:avLst/>
          </a:prstGeom>
          <a:solidFill>
            <a:srgbClr val="E1FFF3"/>
          </a:solidFill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e per l’abbronzatura!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2267016-3315-4567-AA6F-D6BDF890AB4E}"/>
              </a:ext>
            </a:extLst>
          </p:cNvPr>
          <p:cNvSpPr txBox="1"/>
          <p:nvPr/>
        </p:nvSpPr>
        <p:spPr>
          <a:xfrm>
            <a:off x="9767850" y="5800192"/>
            <a:ext cx="2238191" cy="83099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e ANCHE PER 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IL CLIMA!</a:t>
            </a:r>
          </a:p>
        </p:txBody>
      </p:sp>
    </p:spTree>
    <p:extLst>
      <p:ext uri="{BB962C8B-B14F-4D97-AF65-F5344CB8AC3E}">
        <p14:creationId xmlns:p14="http://schemas.microsoft.com/office/powerpoint/2010/main" val="3911021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15FA5E9-6A0B-4A0F-8F65-04FF17AE1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9E9129-40A7-431A-9059-A3164DCE6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BD5DB3C-EB5E-4D31-9E9A-E5F3878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73" y="1573600"/>
            <a:ext cx="4760491" cy="1502928"/>
          </a:xfrm>
        </p:spPr>
        <p:txBody>
          <a:bodyPr>
            <a:normAutofit/>
          </a:bodyPr>
          <a:lstStyle/>
          <a:p>
            <a:pPr algn="l"/>
            <a:r>
              <a:rPr lang="it-IT" sz="3200" dirty="0"/>
              <a:t>COSA NE SAI?</a:t>
            </a:r>
          </a:p>
        </p:txBody>
      </p:sp>
      <p:sp>
        <p:nvSpPr>
          <p:cNvPr id="16" name="Rounded Rectangle 14">
            <a:extLst>
              <a:ext uri="{FF2B5EF4-FFF2-40B4-BE49-F238E27FC236}">
                <a16:creationId xmlns:a16="http://schemas.microsoft.com/office/drawing/2014/main" id="{6BFDDC8F-8D60-424D-8471-B32F1CB03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hlinkClick r:id="rId3"/>
            <a:extLst>
              <a:ext uri="{FF2B5EF4-FFF2-40B4-BE49-F238E27FC236}">
                <a16:creationId xmlns:a16="http://schemas.microsoft.com/office/drawing/2014/main" id="{76FE2051-5A62-4AFC-8046-996924013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339" y="2108528"/>
            <a:ext cx="6127287" cy="3063643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92872F48-ECC7-46D6-A250-2658A32D40DE}"/>
              </a:ext>
            </a:extLst>
          </p:cNvPr>
          <p:cNvSpPr txBox="1">
            <a:spLocks/>
          </p:cNvSpPr>
          <p:nvPr/>
        </p:nvSpPr>
        <p:spPr>
          <a:xfrm>
            <a:off x="204414" y="3640349"/>
            <a:ext cx="4760491" cy="1502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dirty="0"/>
              <a:t>INQUINAMENTO DEL BACINO PADANO</a:t>
            </a:r>
          </a:p>
        </p:txBody>
      </p:sp>
    </p:spTree>
    <p:extLst>
      <p:ext uri="{BB962C8B-B14F-4D97-AF65-F5344CB8AC3E}">
        <p14:creationId xmlns:p14="http://schemas.microsoft.com/office/powerpoint/2010/main" val="979191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B66E6AD-E172-4268-98F8-ED5A7C40B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860"/>
            <a:ext cx="12192000" cy="2947965"/>
          </a:xfrm>
          <a:prstGeom prst="rect">
            <a:avLst/>
          </a:prstGeom>
        </p:spPr>
      </p:pic>
      <p:pic>
        <p:nvPicPr>
          <p:cNvPr id="20" name="Immagine 4">
            <a:extLst>
              <a:ext uri="{FF2B5EF4-FFF2-40B4-BE49-F238E27FC236}">
                <a16:creationId xmlns:a16="http://schemas.microsoft.com/office/drawing/2014/main" id="{4C78711C-596B-4491-A4AE-D209E2105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40"/>
          <a:stretch/>
        </p:blipFill>
        <p:spPr bwMode="auto">
          <a:xfrm>
            <a:off x="90918" y="3429000"/>
            <a:ext cx="5716343" cy="326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4CFEB437-CCF1-43A2-9BF7-2D03C20E4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507" y="3462434"/>
            <a:ext cx="4114800" cy="1600200"/>
          </a:xfrm>
        </p:spPr>
        <p:txBody>
          <a:bodyPr>
            <a:normAutofit/>
          </a:bodyPr>
          <a:lstStyle/>
          <a:p>
            <a:r>
              <a:rPr lang="it-IT" sz="2400" dirty="0"/>
              <a:t>Cosa ci dice questo grafico?</a:t>
            </a:r>
            <a:br>
              <a:rPr lang="it-IT" sz="2400" dirty="0"/>
            </a:br>
            <a:endParaRPr lang="it-IT" sz="2400" dirty="0"/>
          </a:p>
        </p:txBody>
      </p:sp>
      <p:pic>
        <p:nvPicPr>
          <p:cNvPr id="23" name="Elemento grafico 22" descr="Termometro">
            <a:hlinkClick r:id="rId4"/>
            <a:extLst>
              <a:ext uri="{FF2B5EF4-FFF2-40B4-BE49-F238E27FC236}">
                <a16:creationId xmlns:a16="http://schemas.microsoft.com/office/drawing/2014/main" id="{08A3CEAD-A0BE-42B3-A068-FDE39CA902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6553" y="4540541"/>
            <a:ext cx="1248597" cy="124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96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D5DB3C-EB5E-4D31-9E9A-E5F3878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339" y="694358"/>
            <a:ext cx="6127286" cy="13101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600" dirty="0"/>
              <a:t>ma </a:t>
            </a:r>
            <a:r>
              <a:rPr lang="en-US" sz="3600" dirty="0" err="1"/>
              <a:t>cosa</a:t>
            </a:r>
            <a:r>
              <a:rPr lang="en-US" sz="3600" dirty="0"/>
              <a:t> INQUINA </a:t>
            </a:r>
            <a:r>
              <a:rPr lang="en-US" sz="3600" dirty="0" err="1"/>
              <a:t>l’aria</a:t>
            </a:r>
            <a:r>
              <a:rPr lang="en-US" sz="3600" dirty="0"/>
              <a:t>?</a:t>
            </a:r>
          </a:p>
        </p:txBody>
      </p:sp>
      <p:pic>
        <p:nvPicPr>
          <p:cNvPr id="9" name="Segnaposto contenuto 4">
            <a:hlinkClick r:id="rId2"/>
            <a:extLst>
              <a:ext uri="{FF2B5EF4-FFF2-40B4-BE49-F238E27FC236}">
                <a16:creationId xmlns:a16="http://schemas.microsoft.com/office/drawing/2014/main" id="{5697AEF7-460B-44D9-9FF8-881CDF45A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339" y="2108528"/>
            <a:ext cx="6127287" cy="30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6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004B2A8D-67C9-484B-8C06-3DC3526BFD28}"/>
              </a:ext>
            </a:extLst>
          </p:cNvPr>
          <p:cNvGrpSpPr/>
          <p:nvPr/>
        </p:nvGrpSpPr>
        <p:grpSpPr>
          <a:xfrm>
            <a:off x="141241" y="88437"/>
            <a:ext cx="11888437" cy="6696928"/>
            <a:chOff x="141241" y="88437"/>
            <a:chExt cx="11888437" cy="6696928"/>
          </a:xfrm>
        </p:grpSpPr>
        <p:pic>
          <p:nvPicPr>
            <p:cNvPr id="4" name="Picture 10" descr="http://unfrusinate.files.wordpress.com/2009/08/inquinamento_aeroporto.jpg">
              <a:extLst>
                <a:ext uri="{FF2B5EF4-FFF2-40B4-BE49-F238E27FC236}">
                  <a16:creationId xmlns:a16="http://schemas.microsoft.com/office/drawing/2014/main" id="{10B3B646-586C-4D7A-AE6B-DC8B5CDEE4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241" y="5203345"/>
              <a:ext cx="2390347" cy="1566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6" descr="http://www.sardegnarifiuti.it/wp-content/uploads/2013/05/rifiuti-lazio.jpg">
              <a:extLst>
                <a:ext uri="{FF2B5EF4-FFF2-40B4-BE49-F238E27FC236}">
                  <a16:creationId xmlns:a16="http://schemas.microsoft.com/office/drawing/2014/main" id="{427946E4-20B7-4AD0-8E05-A4EE7A34BD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322" y="88437"/>
              <a:ext cx="3199249" cy="2370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4" descr="http://mircogiubilei.it/wp-content/uploads/2015/11/agricoltura-pesticidi.jpg">
              <a:extLst>
                <a:ext uri="{FF2B5EF4-FFF2-40B4-BE49-F238E27FC236}">
                  <a16:creationId xmlns:a16="http://schemas.microsoft.com/office/drawing/2014/main" id="{41B4A4BB-1855-44D5-99C9-AC3393D814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8862" y="433238"/>
              <a:ext cx="2892366" cy="202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magine 8">
              <a:hlinkClick r:id="rId5"/>
              <a:extLst>
                <a:ext uri="{FF2B5EF4-FFF2-40B4-BE49-F238E27FC236}">
                  <a16:creationId xmlns:a16="http://schemas.microsoft.com/office/drawing/2014/main" id="{A3F1B663-7CFE-44AB-A702-39222BC58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8520" y="88437"/>
              <a:ext cx="5481158" cy="2842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magine 17" descr="Immagine che contiene automobile, edificio, via, traffico&#10;&#10;Descrizione generata automaticamente">
              <a:hlinkClick r:id="rId7"/>
              <a:extLst>
                <a:ext uri="{FF2B5EF4-FFF2-40B4-BE49-F238E27FC236}">
                  <a16:creationId xmlns:a16="http://schemas.microsoft.com/office/drawing/2014/main" id="{C4F08AE1-C0DF-4D8B-B3B2-E738CD9D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932" y="2603812"/>
              <a:ext cx="5648841" cy="2436976"/>
            </a:xfrm>
            <a:prstGeom prst="rect">
              <a:avLst/>
            </a:prstGeom>
          </p:spPr>
        </p:pic>
        <p:pic>
          <p:nvPicPr>
            <p:cNvPr id="20" name="Immagine 19">
              <a:hlinkClick r:id="rId9"/>
              <a:extLst>
                <a:ext uri="{FF2B5EF4-FFF2-40B4-BE49-F238E27FC236}">
                  <a16:creationId xmlns:a16="http://schemas.microsoft.com/office/drawing/2014/main" id="{4AD3B752-78C5-4E26-99EF-F614BA38A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96000" y="2978278"/>
              <a:ext cx="1897031" cy="189703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" name="Immagine 2" descr="Immagine che contiene esterni, cielo, edificio, bicicletta&#10;&#10;Descrizione generata automaticamente">
              <a:extLst>
                <a:ext uri="{FF2B5EF4-FFF2-40B4-BE49-F238E27FC236}">
                  <a16:creationId xmlns:a16="http://schemas.microsoft.com/office/drawing/2014/main" id="{2BF18AD2-9F33-40F7-BF1D-D78EB20F76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8649" b="14026"/>
            <a:stretch/>
          </p:blipFill>
          <p:spPr>
            <a:xfrm>
              <a:off x="5874551" y="4955768"/>
              <a:ext cx="2390347" cy="1827843"/>
            </a:xfrm>
            <a:prstGeom prst="rect">
              <a:avLst/>
            </a:prstGeom>
          </p:spPr>
        </p:pic>
        <p:pic>
          <p:nvPicPr>
            <p:cNvPr id="6" name="Immagine 5" descr="Immagine che contiene montagna, esterni, erba, edificio&#10;&#10;Descrizione generata automaticamente">
              <a:extLst>
                <a:ext uri="{FF2B5EF4-FFF2-40B4-BE49-F238E27FC236}">
                  <a16:creationId xmlns:a16="http://schemas.microsoft.com/office/drawing/2014/main" id="{0C23EB63-6234-461D-9402-C3223A8A6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97126" y="3067693"/>
              <a:ext cx="3591388" cy="2267705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4E484D8-3994-4043-9475-680AD7E77A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7436" t="12584"/>
            <a:stretch/>
          </p:blipFill>
          <p:spPr>
            <a:xfrm>
              <a:off x="2663816" y="5187542"/>
              <a:ext cx="2539943" cy="15978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8541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D5DB3C-EB5E-4D31-9E9A-E5F3878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339" y="694358"/>
            <a:ext cx="6127286" cy="13101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600" dirty="0"/>
              <a:t>FAI UNA CLASSIFICA</a:t>
            </a:r>
          </a:p>
        </p:txBody>
      </p:sp>
      <p:pic>
        <p:nvPicPr>
          <p:cNvPr id="9" name="Segnaposto contenuto 4">
            <a:hlinkClick r:id="rId2"/>
            <a:extLst>
              <a:ext uri="{FF2B5EF4-FFF2-40B4-BE49-F238E27FC236}">
                <a16:creationId xmlns:a16="http://schemas.microsoft.com/office/drawing/2014/main" id="{5697AEF7-460B-44D9-9FF8-881CDF45A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339" y="2108528"/>
            <a:ext cx="6127287" cy="30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65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6D6462F2-CF29-4A71-B847-E3037FACD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53" y="637631"/>
            <a:ext cx="5046533" cy="39799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it-IT" sz="2800" dirty="0">
                <a:solidFill>
                  <a:srgbClr val="003399"/>
                </a:solidFill>
                <a:latin typeface="Franklin Gothic Demi" panose="020B0703020102020204" pitchFamily="34" charset="0"/>
                <a:ea typeface="+mj-ea"/>
                <a:cs typeface="+mj-cs"/>
              </a:rPr>
              <a:t>A SCALA </a:t>
            </a:r>
            <a:r>
              <a:rPr lang="it-IT" sz="2800" dirty="0">
                <a:solidFill>
                  <a:srgbClr val="FF000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GLOBALE</a:t>
            </a:r>
            <a:r>
              <a:rPr lang="it-IT" sz="2400" dirty="0">
                <a:solidFill>
                  <a:srgbClr val="FF000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 EFFETTI SULLA SALUTE DEL PIANETA E DEGLI ECOSISTEMI</a:t>
            </a:r>
            <a:r>
              <a:rPr lang="it-IT" sz="2400" dirty="0">
                <a:solidFill>
                  <a:srgbClr val="003399"/>
                </a:solidFill>
                <a:latin typeface="Franklin Gothic Demi" panose="020B0703020102020204" pitchFamily="34" charset="0"/>
                <a:ea typeface="+mj-ea"/>
                <a:cs typeface="+mj-cs"/>
              </a:rPr>
              <a:t>: </a:t>
            </a:r>
          </a:p>
          <a:p>
            <a:pPr>
              <a:defRPr/>
            </a:pPr>
            <a:r>
              <a:rPr lang="it-IT" sz="2400" dirty="0">
                <a:solidFill>
                  <a:srgbClr val="00206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effetto serra</a:t>
            </a:r>
          </a:p>
          <a:p>
            <a:pPr>
              <a:defRPr/>
            </a:pPr>
            <a:r>
              <a:rPr lang="it-IT" sz="2400" dirty="0">
                <a:solidFill>
                  <a:srgbClr val="00206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buco dell’ozono</a:t>
            </a:r>
          </a:p>
          <a:p>
            <a:pPr>
              <a:defRPr/>
            </a:pPr>
            <a:r>
              <a:rPr lang="it-IT" sz="2400" dirty="0">
                <a:solidFill>
                  <a:srgbClr val="00206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acidificazione</a:t>
            </a:r>
          </a:p>
          <a:p>
            <a:pPr marL="0" indent="0">
              <a:buFontTx/>
              <a:buNone/>
              <a:defRPr/>
            </a:pPr>
            <a:endParaRPr lang="it-IT" dirty="0">
              <a:latin typeface="Franklin Gothic Demi" panose="020B07030201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70EF9F5-0F89-4338-A565-AB827BEE0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890" y="1644242"/>
            <a:ext cx="6530157" cy="4878128"/>
          </a:xfrm>
          <a:prstGeom prst="rect">
            <a:avLst/>
          </a:prstGeom>
          <a:solidFill>
            <a:schemeClr val="tx1"/>
          </a:solidFill>
          <a:ln w="9525">
            <a:solidFill>
              <a:srgbClr val="003399"/>
            </a:solidFill>
            <a:miter lim="800000"/>
            <a:headEnd/>
            <a:tailEnd/>
          </a:ln>
          <a:extLst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 eaLnBrk="1" hangingPunct="1">
              <a:buFontTx/>
              <a:buNone/>
              <a:defRPr/>
            </a:pPr>
            <a:r>
              <a:rPr lang="it-IT" sz="2800" dirty="0">
                <a:solidFill>
                  <a:srgbClr val="003399"/>
                </a:solidFill>
                <a:latin typeface="Franklin Gothic Demi" panose="020B0703020102020204" pitchFamily="34" charset="0"/>
                <a:ea typeface="+mj-ea"/>
                <a:cs typeface="+mj-cs"/>
              </a:rPr>
              <a:t>A SCALA </a:t>
            </a:r>
            <a:r>
              <a:rPr lang="it-IT" sz="2800" dirty="0">
                <a:solidFill>
                  <a:srgbClr val="FF000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LOCALE</a:t>
            </a:r>
            <a:r>
              <a:rPr lang="it-IT" sz="2400" dirty="0">
                <a:solidFill>
                  <a:srgbClr val="FF000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 EFFETTI SULLA </a:t>
            </a:r>
          </a:p>
          <a:p>
            <a:pPr marL="0" indent="0" algn="r" eaLnBrk="1" hangingPunct="1">
              <a:buFontTx/>
              <a:buNone/>
              <a:defRPr/>
            </a:pPr>
            <a:r>
              <a:rPr lang="it-IT" sz="2400" dirty="0">
                <a:solidFill>
                  <a:srgbClr val="FF000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SALUTE UMANA</a:t>
            </a:r>
          </a:p>
          <a:p>
            <a:pPr marL="0" indent="0" algn="r" eaLnBrk="1" hangingPunct="1">
              <a:buFontTx/>
              <a:buNone/>
              <a:defRPr/>
            </a:pPr>
            <a:r>
              <a:rPr lang="it-IT" sz="2400" dirty="0">
                <a:solidFill>
                  <a:srgbClr val="003399"/>
                </a:solidFill>
                <a:latin typeface="Franklin Gothic Demi" panose="020B0703020102020204" pitchFamily="34" charset="0"/>
                <a:ea typeface="+mj-ea"/>
                <a:cs typeface="+mj-cs"/>
              </a:rPr>
              <a:t>nelle città </a:t>
            </a:r>
          </a:p>
          <a:p>
            <a:pPr marL="0" indent="0" algn="r" eaLnBrk="1" hangingPunct="1">
              <a:buFontTx/>
              <a:buNone/>
              <a:defRPr/>
            </a:pPr>
            <a:r>
              <a:rPr lang="it-IT" sz="2400" dirty="0">
                <a:solidFill>
                  <a:srgbClr val="003399"/>
                </a:solidFill>
                <a:latin typeface="Franklin Gothic Demi" panose="020B0703020102020204" pitchFamily="34" charset="0"/>
                <a:ea typeface="+mj-ea"/>
                <a:cs typeface="+mj-cs"/>
              </a:rPr>
              <a:t>e nei grandi </a:t>
            </a:r>
          </a:p>
          <a:p>
            <a:pPr marL="0" indent="0" algn="r" eaLnBrk="1" hangingPunct="1">
              <a:buFontTx/>
              <a:buNone/>
              <a:defRPr/>
            </a:pPr>
            <a:r>
              <a:rPr lang="it-IT" sz="2400" dirty="0">
                <a:solidFill>
                  <a:srgbClr val="003399"/>
                </a:solidFill>
                <a:latin typeface="Franklin Gothic Demi" panose="020B0703020102020204" pitchFamily="34" charset="0"/>
                <a:ea typeface="+mj-ea"/>
                <a:cs typeface="+mj-cs"/>
              </a:rPr>
              <a:t>centri urbani </a:t>
            </a:r>
          </a:p>
          <a:p>
            <a:pPr marL="0" indent="0" algn="r" eaLnBrk="1" hangingPunct="1">
              <a:buFontTx/>
              <a:buNone/>
              <a:defRPr/>
            </a:pPr>
            <a:r>
              <a:rPr lang="it-IT" sz="2400" dirty="0">
                <a:solidFill>
                  <a:srgbClr val="003399"/>
                </a:solidFill>
                <a:latin typeface="Franklin Gothic Demi" panose="020B0703020102020204" pitchFamily="34" charset="0"/>
                <a:ea typeface="+mj-ea"/>
                <a:cs typeface="+mj-cs"/>
              </a:rPr>
              <a:t>e industriali</a:t>
            </a:r>
          </a:p>
        </p:txBody>
      </p:sp>
      <p:pic>
        <p:nvPicPr>
          <p:cNvPr id="8" name="Picture 8" descr="http://us.123rf.com/400wm/400/400/Suljo/Suljo0907/Suljo090700007/5270017-illustrazione-vettoriale-di-riscaldamento-globale.jpg">
            <a:extLst>
              <a:ext uri="{FF2B5EF4-FFF2-40B4-BE49-F238E27FC236}">
                <a16:creationId xmlns:a16="http://schemas.microsoft.com/office/drawing/2014/main" id="{A6BDDDB9-46B8-49E7-9FE5-2840E8156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20" y="2034444"/>
            <a:ext cx="2447925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http://i.huffpost.com/gen/1419448/thumbs/o-HARBIN-facebook.jpg">
            <a:extLst>
              <a:ext uri="{FF2B5EF4-FFF2-40B4-BE49-F238E27FC236}">
                <a16:creationId xmlns:a16="http://schemas.microsoft.com/office/drawing/2014/main" id="{63770A37-58B6-4E18-961F-FE5005FE6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68" y="4312349"/>
            <a:ext cx="4269950" cy="213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7CE2EA30-061C-4235-AFD6-33D8DD98F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111" y="412751"/>
            <a:ext cx="5312328" cy="1600200"/>
          </a:xfrm>
        </p:spPr>
        <p:txBody>
          <a:bodyPr/>
          <a:lstStyle/>
          <a:p>
            <a:pPr algn="r"/>
            <a:r>
              <a:rPr lang="it-IT" dirty="0"/>
              <a:t>A CHI FA MALE L’INQUINAMENTO?</a:t>
            </a:r>
            <a:br>
              <a:rPr lang="it-IT" dirty="0"/>
            </a:br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70B2738-8A58-48B8-B150-8FB10A2EB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82" y="3336940"/>
            <a:ext cx="2304610" cy="318543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C8D3228-94F8-498E-A5E9-FAEB52894F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26"/>
          <a:stretch/>
        </p:blipFill>
        <p:spPr>
          <a:xfrm>
            <a:off x="5684662" y="2098309"/>
            <a:ext cx="3232835" cy="212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55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D5DB3C-EB5E-4D31-9E9A-E5F3878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339" y="694358"/>
            <a:ext cx="4850954" cy="131013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dirty="0"/>
              <a:t>L’INQUINAMENTO </a:t>
            </a:r>
            <a:r>
              <a:rPr lang="en-US" sz="3600" dirty="0" err="1"/>
              <a:t>DELl’aria</a:t>
            </a:r>
            <a:r>
              <a:rPr lang="en-US" sz="3600" dirty="0"/>
              <a:t> fa male??</a:t>
            </a:r>
          </a:p>
        </p:txBody>
      </p:sp>
      <p:pic>
        <p:nvPicPr>
          <p:cNvPr id="9" name="Segnaposto contenuto 4">
            <a:hlinkClick r:id="rId2"/>
            <a:extLst>
              <a:ext uri="{FF2B5EF4-FFF2-40B4-BE49-F238E27FC236}">
                <a16:creationId xmlns:a16="http://schemas.microsoft.com/office/drawing/2014/main" id="{5697AEF7-460B-44D9-9FF8-881CDF45A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339" y="2108528"/>
            <a:ext cx="6127287" cy="30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72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lemento grafico 5" descr="Professore">
            <a:hlinkClick r:id="rId2"/>
            <a:extLst>
              <a:ext uri="{FF2B5EF4-FFF2-40B4-BE49-F238E27FC236}">
                <a16:creationId xmlns:a16="http://schemas.microsoft.com/office/drawing/2014/main" id="{557D45CE-22C2-4ABB-BEA8-9B24E8E70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2986" y="3273803"/>
            <a:ext cx="1718344" cy="1718344"/>
          </a:xfrm>
          <a:prstGeom prst="rect">
            <a:avLst/>
          </a:prstGeom>
        </p:spPr>
      </p:pic>
      <p:pic>
        <p:nvPicPr>
          <p:cNvPr id="7" name="Elemento grafico 6" descr="Professore">
            <a:hlinkClick r:id="rId2"/>
            <a:extLst>
              <a:ext uri="{FF2B5EF4-FFF2-40B4-BE49-F238E27FC236}">
                <a16:creationId xmlns:a16="http://schemas.microsoft.com/office/drawing/2014/main" id="{D0E13111-8E40-4EFB-AD04-960BCA45D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69972" y="3273803"/>
            <a:ext cx="1718344" cy="1718344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4D23890B-0BE8-4B9C-8BA1-A0CB92C26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111" y="412751"/>
            <a:ext cx="5312328" cy="1600200"/>
          </a:xfrm>
        </p:spPr>
        <p:txBody>
          <a:bodyPr/>
          <a:lstStyle/>
          <a:p>
            <a:pPr algn="r"/>
            <a:r>
              <a:rPr lang="it-IT" dirty="0"/>
              <a:t>A CHI FA MALE L’INQUINAMENTO?</a:t>
            </a:r>
            <a:br>
              <a:rPr lang="it-IT" dirty="0"/>
            </a:b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E1F6EC9-28BD-4C99-A9E7-954BF1067ED4}"/>
              </a:ext>
            </a:extLst>
          </p:cNvPr>
          <p:cNvSpPr txBox="1"/>
          <p:nvPr/>
        </p:nvSpPr>
        <p:spPr>
          <a:xfrm>
            <a:off x="3842158" y="2381767"/>
            <a:ext cx="3953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SENTIAMO GLI ESPERTI</a:t>
            </a:r>
          </a:p>
        </p:txBody>
      </p:sp>
    </p:spTree>
    <p:extLst>
      <p:ext uri="{BB962C8B-B14F-4D97-AF65-F5344CB8AC3E}">
        <p14:creationId xmlns:p14="http://schemas.microsoft.com/office/powerpoint/2010/main" val="722366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D5DB3C-EB5E-4D31-9E9A-E5F3878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1988" y="794732"/>
            <a:ext cx="3707934" cy="28223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800" dirty="0"/>
              <a:t>INQUINAMENTO </a:t>
            </a:r>
            <a:r>
              <a:rPr lang="en-US" sz="2800" dirty="0" err="1"/>
              <a:t>dELl’aria</a:t>
            </a:r>
            <a:r>
              <a:rPr lang="en-US" sz="2800" dirty="0"/>
              <a:t> e </a:t>
            </a:r>
            <a:r>
              <a:rPr lang="en-US" sz="2800" dirty="0" err="1"/>
              <a:t>cambiamento</a:t>
            </a:r>
            <a:r>
              <a:rPr lang="en-US" sz="2800" dirty="0"/>
              <a:t> </a:t>
            </a:r>
            <a:r>
              <a:rPr lang="en-US" sz="2800" dirty="0" err="1"/>
              <a:t>climatico</a:t>
            </a:r>
            <a:r>
              <a:rPr lang="en-US" sz="2800" dirty="0"/>
              <a:t>: </a:t>
            </a:r>
            <a:br>
              <a:rPr lang="en-US" sz="2800" dirty="0"/>
            </a:br>
            <a:r>
              <a:rPr lang="en-US" sz="2800" dirty="0"/>
              <a:t>due </a:t>
            </a:r>
            <a:r>
              <a:rPr lang="en-US" sz="2800" dirty="0" err="1"/>
              <a:t>facce</a:t>
            </a:r>
            <a:r>
              <a:rPr lang="en-US" sz="2800" dirty="0"/>
              <a:t> </a:t>
            </a:r>
            <a:r>
              <a:rPr lang="en-US" sz="2800" dirty="0" err="1"/>
              <a:t>della</a:t>
            </a:r>
            <a:r>
              <a:rPr lang="en-US" sz="2800" dirty="0"/>
              <a:t> </a:t>
            </a:r>
            <a:r>
              <a:rPr lang="en-US" sz="2800" dirty="0" err="1"/>
              <a:t>stessa</a:t>
            </a:r>
            <a:r>
              <a:rPr lang="en-US" sz="2800" dirty="0"/>
              <a:t> </a:t>
            </a:r>
            <a:r>
              <a:rPr lang="en-US" sz="2800" dirty="0" err="1"/>
              <a:t>medaglia</a:t>
            </a:r>
            <a:endParaRPr lang="en-US" sz="2800" dirty="0"/>
          </a:p>
        </p:txBody>
      </p:sp>
      <p:grpSp>
        <p:nvGrpSpPr>
          <p:cNvPr id="30" name="Gruppo 1">
            <a:extLst>
              <a:ext uri="{FF2B5EF4-FFF2-40B4-BE49-F238E27FC236}">
                <a16:creationId xmlns:a16="http://schemas.microsoft.com/office/drawing/2014/main" id="{7EE477F8-E805-46B3-862F-EEB208C7601B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981379"/>
            <a:ext cx="8064500" cy="5391576"/>
            <a:chOff x="611188" y="982237"/>
            <a:chExt cx="8064500" cy="5391576"/>
          </a:xfrm>
        </p:grpSpPr>
        <p:sp>
          <p:nvSpPr>
            <p:cNvPr id="31" name="Figura a mano libera 6">
              <a:extLst>
                <a:ext uri="{FF2B5EF4-FFF2-40B4-BE49-F238E27FC236}">
                  <a16:creationId xmlns:a16="http://schemas.microsoft.com/office/drawing/2014/main" id="{DCC0C048-FC6C-42AA-93DD-61A97CEEDBEC}"/>
                </a:ext>
              </a:extLst>
            </p:cNvPr>
            <p:cNvSpPr/>
            <p:nvPr/>
          </p:nvSpPr>
          <p:spPr bwMode="auto">
            <a:xfrm>
              <a:off x="5780088" y="2709863"/>
              <a:ext cx="2895600" cy="1882775"/>
            </a:xfrm>
            <a:custGeom>
              <a:avLst/>
              <a:gdLst>
                <a:gd name="connsiteX0" fmla="*/ 0 w 2896195"/>
                <a:gd name="connsiteY0" fmla="*/ 313761 h 1882526"/>
                <a:gd name="connsiteX1" fmla="*/ 313761 w 2896195"/>
                <a:gd name="connsiteY1" fmla="*/ 0 h 1882526"/>
                <a:gd name="connsiteX2" fmla="*/ 2582434 w 2896195"/>
                <a:gd name="connsiteY2" fmla="*/ 0 h 1882526"/>
                <a:gd name="connsiteX3" fmla="*/ 2896195 w 2896195"/>
                <a:gd name="connsiteY3" fmla="*/ 313761 h 1882526"/>
                <a:gd name="connsiteX4" fmla="*/ 2896195 w 2896195"/>
                <a:gd name="connsiteY4" fmla="*/ 1568765 h 1882526"/>
                <a:gd name="connsiteX5" fmla="*/ 2582434 w 2896195"/>
                <a:gd name="connsiteY5" fmla="*/ 1882526 h 1882526"/>
                <a:gd name="connsiteX6" fmla="*/ 313761 w 2896195"/>
                <a:gd name="connsiteY6" fmla="*/ 1882526 h 1882526"/>
                <a:gd name="connsiteX7" fmla="*/ 0 w 2896195"/>
                <a:gd name="connsiteY7" fmla="*/ 1568765 h 1882526"/>
                <a:gd name="connsiteX8" fmla="*/ 0 w 2896195"/>
                <a:gd name="connsiteY8" fmla="*/ 313761 h 1882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6195" h="1882526">
                  <a:moveTo>
                    <a:pt x="0" y="313761"/>
                  </a:moveTo>
                  <a:cubicBezTo>
                    <a:pt x="0" y="140476"/>
                    <a:pt x="140476" y="0"/>
                    <a:pt x="313761" y="0"/>
                  </a:cubicBezTo>
                  <a:lnTo>
                    <a:pt x="2582434" y="0"/>
                  </a:lnTo>
                  <a:cubicBezTo>
                    <a:pt x="2755719" y="0"/>
                    <a:pt x="2896195" y="140476"/>
                    <a:pt x="2896195" y="313761"/>
                  </a:cubicBezTo>
                  <a:lnTo>
                    <a:pt x="2896195" y="1568765"/>
                  </a:lnTo>
                  <a:cubicBezTo>
                    <a:pt x="2896195" y="1742050"/>
                    <a:pt x="2755719" y="1882526"/>
                    <a:pt x="2582434" y="1882526"/>
                  </a:cubicBezTo>
                  <a:lnTo>
                    <a:pt x="313761" y="1882526"/>
                  </a:lnTo>
                  <a:cubicBezTo>
                    <a:pt x="140476" y="1882526"/>
                    <a:pt x="0" y="1742050"/>
                    <a:pt x="0" y="1568765"/>
                  </a:cubicBezTo>
                  <a:lnTo>
                    <a:pt x="0" y="313761"/>
                  </a:ln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259537" tIns="259537" rIns="259537" bIns="259537" spcCol="1270" anchor="ctr"/>
            <a:lstStyle/>
            <a:p>
              <a:pPr algn="ctr" defTabSz="19558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it-IT" sz="4400" dirty="0">
                <a:solidFill>
                  <a:srgbClr val="002060"/>
                </a:solidFill>
                <a:latin typeface="Franklin Gothic Heavy" pitchFamily="34" charset="0"/>
                <a:ea typeface="+mj-ea"/>
                <a:cs typeface="+mj-cs"/>
              </a:endParaRPr>
            </a:p>
          </p:txBody>
        </p:sp>
        <p:sp>
          <p:nvSpPr>
            <p:cNvPr id="32" name="Callout con frecce a sinistra/destra 8">
              <a:extLst>
                <a:ext uri="{FF2B5EF4-FFF2-40B4-BE49-F238E27FC236}">
                  <a16:creationId xmlns:a16="http://schemas.microsoft.com/office/drawing/2014/main" id="{CB6103A1-7C54-4AA5-A2F4-649853D12983}"/>
                </a:ext>
              </a:extLst>
            </p:cNvPr>
            <p:cNvSpPr/>
            <p:nvPr/>
          </p:nvSpPr>
          <p:spPr bwMode="auto">
            <a:xfrm rot="5400000">
              <a:off x="62502" y="2537818"/>
              <a:ext cx="3562452" cy="2465080"/>
            </a:xfrm>
            <a:prstGeom prst="leftRightArrowCallout">
              <a:avLst/>
            </a:prstGeom>
            <a:gradFill flip="none" rotWithShape="1">
              <a:gsLst>
                <a:gs pos="0">
                  <a:srgbClr val="C00000"/>
                </a:gs>
                <a:gs pos="23000">
                  <a:srgbClr val="FFC000"/>
                </a:gs>
                <a:gs pos="46000">
                  <a:srgbClr val="FFFF00"/>
                </a:gs>
                <a:gs pos="67000">
                  <a:srgbClr val="92D050"/>
                </a:gs>
                <a:gs pos="90000">
                  <a:srgbClr val="00B0F0">
                    <a:alpha val="52000"/>
                    <a:lumMod val="92000"/>
                  </a:srgbClr>
                </a:gs>
              </a:gsLst>
              <a:lin ang="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it-IT" sz="3200" dirty="0">
                  <a:solidFill>
                    <a:srgbClr val="002060"/>
                  </a:solidFill>
                  <a:latin typeface="Franklin Gothic Heavy" pitchFamily="34" charset="0"/>
                </a:rPr>
                <a:t>AIR POLLUTION</a:t>
              </a:r>
            </a:p>
          </p:txBody>
        </p:sp>
        <p:cxnSp>
          <p:nvCxnSpPr>
            <p:cNvPr id="33" name="Connettore diritto 32">
              <a:extLst>
                <a:ext uri="{FF2B5EF4-FFF2-40B4-BE49-F238E27FC236}">
                  <a16:creationId xmlns:a16="http://schemas.microsoft.com/office/drawing/2014/main" id="{ACF357AC-CBE3-4514-8FCF-1F7BB2D5C9D2}"/>
                </a:ext>
              </a:extLst>
            </p:cNvPr>
            <p:cNvCxnSpPr>
              <a:cxnSpLocks/>
              <a:endCxn id="34" idx="2"/>
            </p:cNvCxnSpPr>
            <p:nvPr/>
          </p:nvCxnSpPr>
          <p:spPr bwMode="auto">
            <a:xfrm flipV="1">
              <a:off x="2512917" y="1351569"/>
              <a:ext cx="1022043" cy="159671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sellaDiTesto 16">
              <a:extLst>
                <a:ext uri="{FF2B5EF4-FFF2-40B4-BE49-F238E27FC236}">
                  <a16:creationId xmlns:a16="http://schemas.microsoft.com/office/drawing/2014/main" id="{8E6FC4C6-ADAC-4A43-BEEB-F55E2F5A2C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9434" y="982237"/>
              <a:ext cx="1031051" cy="36933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dirty="0"/>
                <a:t>OZONO</a:t>
              </a:r>
            </a:p>
          </p:txBody>
        </p:sp>
        <p:cxnSp>
          <p:nvCxnSpPr>
            <p:cNvPr id="35" name="Connettore diritto 34">
              <a:extLst>
                <a:ext uri="{FF2B5EF4-FFF2-40B4-BE49-F238E27FC236}">
                  <a16:creationId xmlns:a16="http://schemas.microsoft.com/office/drawing/2014/main" id="{01601BA7-23C5-47FB-B645-3AB16DDB812F}"/>
                </a:ext>
              </a:extLst>
            </p:cNvPr>
            <p:cNvCxnSpPr/>
            <p:nvPr/>
          </p:nvCxnSpPr>
          <p:spPr bwMode="auto">
            <a:xfrm flipV="1">
              <a:off x="3076575" y="3394075"/>
              <a:ext cx="358775" cy="230188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CasellaDiTesto 20">
              <a:extLst>
                <a:ext uri="{FF2B5EF4-FFF2-40B4-BE49-F238E27FC236}">
                  <a16:creationId xmlns:a16="http://schemas.microsoft.com/office/drawing/2014/main" id="{231CBF2C-32B5-4760-8825-A763BE8633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8387" y="5112871"/>
              <a:ext cx="530889" cy="369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/>
                <a:t>PM</a:t>
              </a:r>
            </a:p>
          </p:txBody>
        </p: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3611437A-60F0-4935-A6A1-863A07F67A1F}"/>
                </a:ext>
              </a:extLst>
            </p:cNvPr>
            <p:cNvCxnSpPr/>
            <p:nvPr/>
          </p:nvCxnSpPr>
          <p:spPr bwMode="auto">
            <a:xfrm>
              <a:off x="3008313" y="4657725"/>
              <a:ext cx="427037" cy="522288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CasellaDiTesto 24">
              <a:extLst>
                <a:ext uri="{FF2B5EF4-FFF2-40B4-BE49-F238E27FC236}">
                  <a16:creationId xmlns:a16="http://schemas.microsoft.com/office/drawing/2014/main" id="{374D1733-F3BD-44C2-904A-2F022F8737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9395" y="3486558"/>
              <a:ext cx="1313180" cy="64633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dirty="0"/>
                <a:t>Particelle </a:t>
              </a:r>
            </a:p>
            <a:p>
              <a:r>
                <a:rPr lang="it-IT" altLang="it-IT" dirty="0"/>
                <a:t>carboniose</a:t>
              </a:r>
            </a:p>
          </p:txBody>
        </p:sp>
        <p:cxnSp>
          <p:nvCxnSpPr>
            <p:cNvPr id="39" name="Connettore diritto 38">
              <a:extLst>
                <a:ext uri="{FF2B5EF4-FFF2-40B4-BE49-F238E27FC236}">
                  <a16:creationId xmlns:a16="http://schemas.microsoft.com/office/drawing/2014/main" id="{4524B2A9-4BB8-47FE-8514-B69B84A23158}"/>
                </a:ext>
              </a:extLst>
            </p:cNvPr>
            <p:cNvCxnSpPr/>
            <p:nvPr/>
          </p:nvCxnSpPr>
          <p:spPr bwMode="auto">
            <a:xfrm>
              <a:off x="2630488" y="4657725"/>
              <a:ext cx="377825" cy="93345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CasellaDiTesto 26">
              <a:extLst>
                <a:ext uri="{FF2B5EF4-FFF2-40B4-BE49-F238E27FC236}">
                  <a16:creationId xmlns:a16="http://schemas.microsoft.com/office/drawing/2014/main" id="{805959AA-2C80-4208-88CA-83558BE6A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1417" y="5558686"/>
              <a:ext cx="11592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dirty="0" err="1"/>
                <a:t>SOx</a:t>
              </a:r>
              <a:r>
                <a:rPr lang="it-IT" altLang="it-IT" dirty="0"/>
                <a:t>/NOx</a:t>
              </a:r>
            </a:p>
          </p:txBody>
        </p:sp>
        <p:cxnSp>
          <p:nvCxnSpPr>
            <p:cNvPr id="41" name="Connettore diritto 40">
              <a:extLst>
                <a:ext uri="{FF2B5EF4-FFF2-40B4-BE49-F238E27FC236}">
                  <a16:creationId xmlns:a16="http://schemas.microsoft.com/office/drawing/2014/main" id="{F05A043E-7C6C-4E2C-95D6-D8B422FFE5AA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410200" y="3549196"/>
              <a:ext cx="875468" cy="22116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CasellaDiTesto 33">
              <a:extLst>
                <a:ext uri="{FF2B5EF4-FFF2-40B4-BE49-F238E27FC236}">
                  <a16:creationId xmlns:a16="http://schemas.microsoft.com/office/drawing/2014/main" id="{2D8104BA-762A-4F61-B1CC-B820E4A911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0954" y="3204761"/>
              <a:ext cx="9355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dirty="0"/>
                <a:t>incendi</a:t>
              </a:r>
            </a:p>
          </p:txBody>
        </p:sp>
        <p:cxnSp>
          <p:nvCxnSpPr>
            <p:cNvPr id="43" name="Connettore diritto 42">
              <a:extLst>
                <a:ext uri="{FF2B5EF4-FFF2-40B4-BE49-F238E27FC236}">
                  <a16:creationId xmlns:a16="http://schemas.microsoft.com/office/drawing/2014/main" id="{E2519B5A-1A2D-4991-8C22-6D5314E90816}"/>
                </a:ext>
              </a:extLst>
            </p:cNvPr>
            <p:cNvCxnSpPr/>
            <p:nvPr/>
          </p:nvCxnSpPr>
          <p:spPr bwMode="auto">
            <a:xfrm flipV="1">
              <a:off x="5507038" y="4064000"/>
              <a:ext cx="487362" cy="48736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CasellaDiTesto 38">
              <a:extLst>
                <a:ext uri="{FF2B5EF4-FFF2-40B4-BE49-F238E27FC236}">
                  <a16:creationId xmlns:a16="http://schemas.microsoft.com/office/drawing/2014/main" id="{D46FAF97-9AF5-473D-B76A-60ABBF8DF0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7895" y="4534622"/>
              <a:ext cx="15440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dirty="0"/>
                <a:t>Temperatura </a:t>
              </a:r>
            </a:p>
          </p:txBody>
        </p:sp>
        <p:cxnSp>
          <p:nvCxnSpPr>
            <p:cNvPr id="45" name="Connettore diritto 44">
              <a:extLst>
                <a:ext uri="{FF2B5EF4-FFF2-40B4-BE49-F238E27FC236}">
                  <a16:creationId xmlns:a16="http://schemas.microsoft.com/office/drawing/2014/main" id="{1A2698B9-5B68-46D8-90D2-49EBE9FB7C45}"/>
                </a:ext>
              </a:extLst>
            </p:cNvPr>
            <p:cNvCxnSpPr/>
            <p:nvPr/>
          </p:nvCxnSpPr>
          <p:spPr bwMode="auto">
            <a:xfrm>
              <a:off x="5259388" y="2778125"/>
              <a:ext cx="715962" cy="306388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CasellaDiTesto 41">
              <a:extLst>
                <a:ext uri="{FF2B5EF4-FFF2-40B4-BE49-F238E27FC236}">
                  <a16:creationId xmlns:a16="http://schemas.microsoft.com/office/drawing/2014/main" id="{5060DC43-D04E-4061-8329-64FF1D8B52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2400" y="2456650"/>
              <a:ext cx="992563" cy="369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dirty="0"/>
                <a:t>siccità</a:t>
              </a:r>
            </a:p>
          </p:txBody>
        </p:sp>
        <p:sp>
          <p:nvSpPr>
            <p:cNvPr id="47" name="Figura a mano libera 53254">
              <a:extLst>
                <a:ext uri="{FF2B5EF4-FFF2-40B4-BE49-F238E27FC236}">
                  <a16:creationId xmlns:a16="http://schemas.microsoft.com/office/drawing/2014/main" id="{DC6933A6-F8DE-491B-8FBF-E783D9AE5EA0}"/>
                </a:ext>
              </a:extLst>
            </p:cNvPr>
            <p:cNvSpPr/>
            <p:nvPr/>
          </p:nvSpPr>
          <p:spPr bwMode="auto">
            <a:xfrm rot="544224">
              <a:off x="3675063" y="1422400"/>
              <a:ext cx="4519612" cy="733425"/>
            </a:xfrm>
            <a:custGeom>
              <a:avLst/>
              <a:gdLst>
                <a:gd name="connsiteX0" fmla="*/ 0 w 4506175"/>
                <a:gd name="connsiteY0" fmla="*/ 246045 h 827936"/>
                <a:gd name="connsiteX1" fmla="*/ 4330931 w 4506175"/>
                <a:gd name="connsiteY1" fmla="*/ 29914 h 827936"/>
                <a:gd name="connsiteX2" fmla="*/ 3724102 w 4506175"/>
                <a:gd name="connsiteY2" fmla="*/ 827936 h 827936"/>
                <a:gd name="connsiteX3" fmla="*/ 3724102 w 4506175"/>
                <a:gd name="connsiteY3" fmla="*/ 827936 h 827936"/>
                <a:gd name="connsiteX4" fmla="*/ 3757353 w 4506175"/>
                <a:gd name="connsiteY4" fmla="*/ 811310 h 82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6175" h="827936">
                  <a:moveTo>
                    <a:pt x="0" y="246045"/>
                  </a:moveTo>
                  <a:cubicBezTo>
                    <a:pt x="1855123" y="89488"/>
                    <a:pt x="3710247" y="-67068"/>
                    <a:pt x="4330931" y="29914"/>
                  </a:cubicBezTo>
                  <a:cubicBezTo>
                    <a:pt x="4951615" y="126896"/>
                    <a:pt x="3724102" y="827936"/>
                    <a:pt x="3724102" y="827936"/>
                  </a:cubicBezTo>
                  <a:lnTo>
                    <a:pt x="3724102" y="827936"/>
                  </a:lnTo>
                  <a:lnTo>
                    <a:pt x="3757353" y="811310"/>
                  </a:lnTo>
                </a:path>
              </a:pathLst>
            </a:custGeom>
            <a:noFill/>
            <a:ln w="19050">
              <a:solidFill>
                <a:srgbClr val="CC00CC"/>
              </a:solidFill>
              <a:prstDash val="sys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8" name="Figura a mano libera 53266">
              <a:extLst>
                <a:ext uri="{FF2B5EF4-FFF2-40B4-BE49-F238E27FC236}">
                  <a16:creationId xmlns:a16="http://schemas.microsoft.com/office/drawing/2014/main" id="{84C697F0-B84C-4B73-B7DC-79719628980B}"/>
                </a:ext>
              </a:extLst>
            </p:cNvPr>
            <p:cNvSpPr/>
            <p:nvPr/>
          </p:nvSpPr>
          <p:spPr bwMode="auto">
            <a:xfrm>
              <a:off x="3805238" y="1722438"/>
              <a:ext cx="3287712" cy="1533525"/>
            </a:xfrm>
            <a:custGeom>
              <a:avLst/>
              <a:gdLst>
                <a:gd name="connsiteX0" fmla="*/ 0 w 3382770"/>
                <a:gd name="connsiteY0" fmla="*/ 995564 h 995564"/>
                <a:gd name="connsiteX1" fmla="*/ 3042459 w 3382770"/>
                <a:gd name="connsiteY1" fmla="*/ 6349 h 995564"/>
                <a:gd name="connsiteX2" fmla="*/ 3341717 w 3382770"/>
                <a:gd name="connsiteY2" fmla="*/ 571615 h 995564"/>
                <a:gd name="connsiteX3" fmla="*/ 3333404 w 3382770"/>
                <a:gd name="connsiteY3" fmla="*/ 579927 h 9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2770" h="995564">
                  <a:moveTo>
                    <a:pt x="0" y="995564"/>
                  </a:moveTo>
                  <a:cubicBezTo>
                    <a:pt x="1242753" y="536285"/>
                    <a:pt x="2485506" y="77007"/>
                    <a:pt x="3042459" y="6349"/>
                  </a:cubicBezTo>
                  <a:cubicBezTo>
                    <a:pt x="3599412" y="-64309"/>
                    <a:pt x="3293226" y="476019"/>
                    <a:pt x="3341717" y="571615"/>
                  </a:cubicBezTo>
                  <a:cubicBezTo>
                    <a:pt x="3390208" y="667211"/>
                    <a:pt x="3361806" y="623569"/>
                    <a:pt x="3333404" y="579927"/>
                  </a:cubicBezTo>
                </a:path>
              </a:pathLst>
            </a:custGeom>
            <a:noFill/>
            <a:ln w="22225">
              <a:solidFill>
                <a:srgbClr val="CC00CC"/>
              </a:solidFill>
              <a:prstDash val="sys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dirty="0"/>
            </a:p>
          </p:txBody>
        </p:sp>
        <p:sp>
          <p:nvSpPr>
            <p:cNvPr id="49" name="Figura a mano libera 53275">
              <a:extLst>
                <a:ext uri="{FF2B5EF4-FFF2-40B4-BE49-F238E27FC236}">
                  <a16:creationId xmlns:a16="http://schemas.microsoft.com/office/drawing/2014/main" id="{ED3E2CDA-2B7C-4F0C-AAB6-3EFA23EED52B}"/>
                </a:ext>
              </a:extLst>
            </p:cNvPr>
            <p:cNvSpPr/>
            <p:nvPr/>
          </p:nvSpPr>
          <p:spPr bwMode="auto">
            <a:xfrm rot="395400">
              <a:off x="3275013" y="5097463"/>
              <a:ext cx="3943350" cy="1250950"/>
            </a:xfrm>
            <a:custGeom>
              <a:avLst/>
              <a:gdLst>
                <a:gd name="connsiteX0" fmla="*/ 0 w 4429298"/>
                <a:gd name="connsiteY0" fmla="*/ 781396 h 953377"/>
                <a:gd name="connsiteX1" fmla="*/ 3956858 w 4429298"/>
                <a:gd name="connsiteY1" fmla="*/ 897774 h 953377"/>
                <a:gd name="connsiteX2" fmla="*/ 4355869 w 4429298"/>
                <a:gd name="connsiteY2" fmla="*/ 0 h 953377"/>
                <a:gd name="connsiteX3" fmla="*/ 4355869 w 4429298"/>
                <a:gd name="connsiteY3" fmla="*/ 0 h 95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9298" h="953377">
                  <a:moveTo>
                    <a:pt x="0" y="781396"/>
                  </a:moveTo>
                  <a:cubicBezTo>
                    <a:pt x="1615440" y="904701"/>
                    <a:pt x="3230880" y="1028007"/>
                    <a:pt x="3956858" y="897774"/>
                  </a:cubicBezTo>
                  <a:cubicBezTo>
                    <a:pt x="4682836" y="767541"/>
                    <a:pt x="4355869" y="0"/>
                    <a:pt x="4355869" y="0"/>
                  </a:cubicBezTo>
                  <a:lnTo>
                    <a:pt x="4355869" y="0"/>
                  </a:lnTo>
                </a:path>
              </a:pathLst>
            </a:custGeom>
            <a:noFill/>
            <a:ln w="22225">
              <a:solidFill>
                <a:srgbClr val="00B0F0"/>
              </a:solidFill>
              <a:prstDash val="sys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0" name="Figura a mano libera 53276">
              <a:extLst>
                <a:ext uri="{FF2B5EF4-FFF2-40B4-BE49-F238E27FC236}">
                  <a16:creationId xmlns:a16="http://schemas.microsoft.com/office/drawing/2014/main" id="{B9FBE1D7-719A-456A-A2C3-7D2D09576FD9}"/>
                </a:ext>
              </a:extLst>
            </p:cNvPr>
            <p:cNvSpPr/>
            <p:nvPr/>
          </p:nvSpPr>
          <p:spPr bwMode="auto">
            <a:xfrm>
              <a:off x="3805238" y="5054600"/>
              <a:ext cx="3209925" cy="574675"/>
            </a:xfrm>
            <a:custGeom>
              <a:avLst/>
              <a:gdLst>
                <a:gd name="connsiteX0" fmla="*/ 0 w 3283527"/>
                <a:gd name="connsiteY0" fmla="*/ 266007 h 573881"/>
                <a:gd name="connsiteX1" fmla="*/ 2934392 w 3283527"/>
                <a:gd name="connsiteY1" fmla="*/ 523702 h 573881"/>
                <a:gd name="connsiteX2" fmla="*/ 2942705 w 3283527"/>
                <a:gd name="connsiteY2" fmla="*/ 523702 h 573881"/>
                <a:gd name="connsiteX3" fmla="*/ 3283527 w 3283527"/>
                <a:gd name="connsiteY3" fmla="*/ 0 h 573881"/>
                <a:gd name="connsiteX4" fmla="*/ 3283527 w 3283527"/>
                <a:gd name="connsiteY4" fmla="*/ 0 h 57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3527" h="573881">
                  <a:moveTo>
                    <a:pt x="0" y="266007"/>
                  </a:moveTo>
                  <a:lnTo>
                    <a:pt x="2934392" y="523702"/>
                  </a:lnTo>
                  <a:cubicBezTo>
                    <a:pt x="3424843" y="566651"/>
                    <a:pt x="2884516" y="610986"/>
                    <a:pt x="2942705" y="523702"/>
                  </a:cubicBezTo>
                  <a:cubicBezTo>
                    <a:pt x="3000894" y="436418"/>
                    <a:pt x="3283527" y="0"/>
                    <a:pt x="3283527" y="0"/>
                  </a:cubicBezTo>
                  <a:lnTo>
                    <a:pt x="3283527" y="0"/>
                  </a:lnTo>
                </a:path>
              </a:pathLst>
            </a:custGeom>
            <a:noFill/>
            <a:ln w="25400">
              <a:solidFill>
                <a:srgbClr val="00B0F0"/>
              </a:solidFill>
              <a:prstDash val="sys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1" name="Figura a mano libera 53279">
              <a:extLst>
                <a:ext uri="{FF2B5EF4-FFF2-40B4-BE49-F238E27FC236}">
                  <a16:creationId xmlns:a16="http://schemas.microsoft.com/office/drawing/2014/main" id="{EBD7AAB9-BAA3-406B-A554-B81F19F1547F}"/>
                </a:ext>
              </a:extLst>
            </p:cNvPr>
            <p:cNvSpPr/>
            <p:nvPr/>
          </p:nvSpPr>
          <p:spPr bwMode="auto">
            <a:xfrm>
              <a:off x="1763713" y="4762500"/>
              <a:ext cx="3438525" cy="1611313"/>
            </a:xfrm>
            <a:custGeom>
              <a:avLst/>
              <a:gdLst>
                <a:gd name="connsiteX0" fmla="*/ 3479653 w 3479653"/>
                <a:gd name="connsiteY0" fmla="*/ 0 h 1326847"/>
                <a:gd name="connsiteX1" fmla="*/ 678264 w 3479653"/>
                <a:gd name="connsiteY1" fmla="*/ 1321723 h 1326847"/>
                <a:gd name="connsiteX2" fmla="*/ 54810 w 3479653"/>
                <a:gd name="connsiteY2" fmla="*/ 457200 h 1326847"/>
                <a:gd name="connsiteX3" fmla="*/ 71435 w 3479653"/>
                <a:gd name="connsiteY3" fmla="*/ 457200 h 132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9653" h="1326847">
                  <a:moveTo>
                    <a:pt x="3479653" y="0"/>
                  </a:moveTo>
                  <a:cubicBezTo>
                    <a:pt x="2364362" y="622761"/>
                    <a:pt x="1249071" y="1245523"/>
                    <a:pt x="678264" y="1321723"/>
                  </a:cubicBezTo>
                  <a:cubicBezTo>
                    <a:pt x="107457" y="1397923"/>
                    <a:pt x="155948" y="601287"/>
                    <a:pt x="54810" y="457200"/>
                  </a:cubicBezTo>
                  <a:cubicBezTo>
                    <a:pt x="-46328" y="313113"/>
                    <a:pt x="12553" y="385156"/>
                    <a:pt x="71435" y="457200"/>
                  </a:cubicBezTo>
                </a:path>
              </a:pathLst>
            </a:custGeom>
            <a:noFill/>
            <a:ln w="25400">
              <a:solidFill>
                <a:srgbClr val="00B0F0"/>
              </a:solidFill>
              <a:prstDash val="sys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dirty="0"/>
            </a:p>
          </p:txBody>
        </p:sp>
        <p:sp>
          <p:nvSpPr>
            <p:cNvPr id="52" name="Figura a mano libera 53281">
              <a:extLst>
                <a:ext uri="{FF2B5EF4-FFF2-40B4-BE49-F238E27FC236}">
                  <a16:creationId xmlns:a16="http://schemas.microsoft.com/office/drawing/2014/main" id="{FB793FDB-1CCA-4EDF-9245-B85EB9012ABB}"/>
                </a:ext>
              </a:extLst>
            </p:cNvPr>
            <p:cNvSpPr/>
            <p:nvPr/>
          </p:nvSpPr>
          <p:spPr bwMode="auto">
            <a:xfrm>
              <a:off x="2078038" y="1917700"/>
              <a:ext cx="3167062" cy="2713038"/>
            </a:xfrm>
            <a:custGeom>
              <a:avLst/>
              <a:gdLst>
                <a:gd name="connsiteX0" fmla="*/ 3167149 w 3167149"/>
                <a:gd name="connsiteY0" fmla="*/ 2713020 h 2713020"/>
                <a:gd name="connsiteX1" fmla="*/ 590203 w 3167149"/>
                <a:gd name="connsiteY1" fmla="*/ 102824 h 2713020"/>
                <a:gd name="connsiteX2" fmla="*/ 0 w 3167149"/>
                <a:gd name="connsiteY2" fmla="*/ 485209 h 2713020"/>
                <a:gd name="connsiteX3" fmla="*/ 0 w 3167149"/>
                <a:gd name="connsiteY3" fmla="*/ 485209 h 271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7149" h="2713020">
                  <a:moveTo>
                    <a:pt x="3167149" y="2713020"/>
                  </a:moveTo>
                  <a:cubicBezTo>
                    <a:pt x="2142605" y="1593573"/>
                    <a:pt x="1118061" y="474126"/>
                    <a:pt x="590203" y="102824"/>
                  </a:cubicBezTo>
                  <a:cubicBezTo>
                    <a:pt x="62345" y="-268478"/>
                    <a:pt x="0" y="485209"/>
                    <a:pt x="0" y="485209"/>
                  </a:cubicBezTo>
                  <a:lnTo>
                    <a:pt x="0" y="485209"/>
                  </a:lnTo>
                </a:path>
              </a:pathLst>
            </a:custGeom>
            <a:noFill/>
            <a:ln w="25400">
              <a:solidFill>
                <a:srgbClr val="CC00CC"/>
              </a:solidFill>
              <a:prstDash val="sys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3" name="Figura a mano libera 53286">
              <a:extLst>
                <a:ext uri="{FF2B5EF4-FFF2-40B4-BE49-F238E27FC236}">
                  <a16:creationId xmlns:a16="http://schemas.microsoft.com/office/drawing/2014/main" id="{339E0B14-9834-44D2-840E-573989B5DBC7}"/>
                </a:ext>
              </a:extLst>
            </p:cNvPr>
            <p:cNvSpPr/>
            <p:nvPr/>
          </p:nvSpPr>
          <p:spPr bwMode="auto">
            <a:xfrm>
              <a:off x="1885950" y="1114425"/>
              <a:ext cx="2776538" cy="2111375"/>
            </a:xfrm>
            <a:custGeom>
              <a:avLst/>
              <a:gdLst>
                <a:gd name="connsiteX0" fmla="*/ 2776451 w 2776451"/>
                <a:gd name="connsiteY0" fmla="*/ 2111191 h 2111191"/>
                <a:gd name="connsiteX1" fmla="*/ 665018 w 2776451"/>
                <a:gd name="connsiteY1" fmla="*/ 16384 h 2111191"/>
                <a:gd name="connsiteX2" fmla="*/ 0 w 2776451"/>
                <a:gd name="connsiteY2" fmla="*/ 1080413 h 2111191"/>
                <a:gd name="connsiteX3" fmla="*/ 0 w 2776451"/>
                <a:gd name="connsiteY3" fmla="*/ 1080413 h 211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6451" h="2111191">
                  <a:moveTo>
                    <a:pt x="2776451" y="2111191"/>
                  </a:moveTo>
                  <a:cubicBezTo>
                    <a:pt x="1952105" y="1149685"/>
                    <a:pt x="1127760" y="188180"/>
                    <a:pt x="665018" y="16384"/>
                  </a:cubicBezTo>
                  <a:cubicBezTo>
                    <a:pt x="202276" y="-155412"/>
                    <a:pt x="0" y="1080413"/>
                    <a:pt x="0" y="1080413"/>
                  </a:cubicBezTo>
                  <a:lnTo>
                    <a:pt x="0" y="1080413"/>
                  </a:lnTo>
                </a:path>
              </a:pathLst>
            </a:custGeom>
            <a:noFill/>
            <a:ln w="22225">
              <a:solidFill>
                <a:srgbClr val="CC00CC"/>
              </a:solidFill>
              <a:prstDash val="sys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4" name="Callout con frecce a sinistra/destra 14">
              <a:extLst>
                <a:ext uri="{FF2B5EF4-FFF2-40B4-BE49-F238E27FC236}">
                  <a16:creationId xmlns:a16="http://schemas.microsoft.com/office/drawing/2014/main" id="{D6C128BF-6081-4BDE-BD28-769B2D826EC8}"/>
                </a:ext>
              </a:extLst>
            </p:cNvPr>
            <p:cNvSpPr/>
            <p:nvPr/>
          </p:nvSpPr>
          <p:spPr bwMode="auto">
            <a:xfrm rot="5400000">
              <a:off x="5446434" y="2537819"/>
              <a:ext cx="3562452" cy="2465080"/>
            </a:xfrm>
            <a:prstGeom prst="leftRightArrowCallout">
              <a:avLst/>
            </a:prstGeom>
            <a:gradFill flip="none" rotWithShape="1">
              <a:gsLst>
                <a:gs pos="0">
                  <a:srgbClr val="C00000"/>
                </a:gs>
                <a:gs pos="23000">
                  <a:srgbClr val="FFC000"/>
                </a:gs>
                <a:gs pos="46000">
                  <a:srgbClr val="FFFF00"/>
                </a:gs>
                <a:gs pos="67000">
                  <a:srgbClr val="92D050"/>
                </a:gs>
                <a:gs pos="90000">
                  <a:srgbClr val="00B0F0">
                    <a:alpha val="52000"/>
                    <a:lumMod val="92000"/>
                  </a:srgbClr>
                </a:gs>
              </a:gsLst>
              <a:lin ang="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 defTabSz="1955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t-IT" sz="3200" dirty="0">
                  <a:solidFill>
                    <a:srgbClr val="002060"/>
                  </a:solidFill>
                  <a:latin typeface="Franklin Gothic Heavy" pitchFamily="34" charset="0"/>
                </a:rPr>
                <a:t>CLIMATE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2457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>
            <a:extLst>
              <a:ext uri="{FF2B5EF4-FFF2-40B4-BE49-F238E27FC236}">
                <a16:creationId xmlns:a16="http://schemas.microsoft.com/office/drawing/2014/main" id="{2123AD4F-3A75-4450-917D-F7B134D23148}"/>
              </a:ext>
            </a:extLst>
          </p:cNvPr>
          <p:cNvGrpSpPr/>
          <p:nvPr/>
        </p:nvGrpSpPr>
        <p:grpSpPr>
          <a:xfrm>
            <a:off x="141241" y="63270"/>
            <a:ext cx="11888437" cy="6720341"/>
            <a:chOff x="141241" y="63270"/>
            <a:chExt cx="11888437" cy="6720341"/>
          </a:xfrm>
        </p:grpSpPr>
        <p:pic>
          <p:nvPicPr>
            <p:cNvPr id="4" name="Picture 10" descr="http://unfrusinate.files.wordpress.com/2009/08/inquinamento_aeroporto.jpg">
              <a:extLst>
                <a:ext uri="{FF2B5EF4-FFF2-40B4-BE49-F238E27FC236}">
                  <a16:creationId xmlns:a16="http://schemas.microsoft.com/office/drawing/2014/main" id="{10B3B646-586C-4D7A-AE6B-DC8B5CDEE4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241" y="5203345"/>
              <a:ext cx="2390347" cy="1566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6" descr="http://www.sardegnarifiuti.it/wp-content/uploads/2013/05/rifiuti-lazio.jpg">
              <a:extLst>
                <a:ext uri="{FF2B5EF4-FFF2-40B4-BE49-F238E27FC236}">
                  <a16:creationId xmlns:a16="http://schemas.microsoft.com/office/drawing/2014/main" id="{427946E4-20B7-4AD0-8E05-A4EE7A34BD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322" y="63270"/>
              <a:ext cx="3199249" cy="2370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4" descr="http://mircogiubilei.it/wp-content/uploads/2015/11/agricoltura-pesticidi.jpg">
              <a:extLst>
                <a:ext uri="{FF2B5EF4-FFF2-40B4-BE49-F238E27FC236}">
                  <a16:creationId xmlns:a16="http://schemas.microsoft.com/office/drawing/2014/main" id="{41B4A4BB-1855-44D5-99C9-AC3393D814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8862" y="433238"/>
              <a:ext cx="2892366" cy="202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magine 8">
              <a:hlinkClick r:id="rId5"/>
              <a:extLst>
                <a:ext uri="{FF2B5EF4-FFF2-40B4-BE49-F238E27FC236}">
                  <a16:creationId xmlns:a16="http://schemas.microsoft.com/office/drawing/2014/main" id="{A3F1B663-7CFE-44AB-A702-39222BC58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8520" y="88437"/>
              <a:ext cx="5481158" cy="2842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magine 17" descr="Immagine che contiene automobile, edificio, via, traffico&#10;&#10;Descrizione generata automaticamente">
              <a:hlinkClick r:id="rId7"/>
              <a:extLst>
                <a:ext uri="{FF2B5EF4-FFF2-40B4-BE49-F238E27FC236}">
                  <a16:creationId xmlns:a16="http://schemas.microsoft.com/office/drawing/2014/main" id="{C4F08AE1-C0DF-4D8B-B3B2-E738CD9D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932" y="2603812"/>
              <a:ext cx="5648841" cy="2436976"/>
            </a:xfrm>
            <a:prstGeom prst="rect">
              <a:avLst/>
            </a:prstGeom>
          </p:spPr>
        </p:pic>
        <p:pic>
          <p:nvPicPr>
            <p:cNvPr id="20" name="Immagine 19">
              <a:hlinkClick r:id="rId9"/>
              <a:extLst>
                <a:ext uri="{FF2B5EF4-FFF2-40B4-BE49-F238E27FC236}">
                  <a16:creationId xmlns:a16="http://schemas.microsoft.com/office/drawing/2014/main" id="{4AD3B752-78C5-4E26-99EF-F614BA38A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96000" y="2978278"/>
              <a:ext cx="1897031" cy="189703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" name="Immagine 2" descr="Immagine che contiene esterni, cielo, edificio, bicicletta&#10;&#10;Descrizione generata automaticamente">
              <a:extLst>
                <a:ext uri="{FF2B5EF4-FFF2-40B4-BE49-F238E27FC236}">
                  <a16:creationId xmlns:a16="http://schemas.microsoft.com/office/drawing/2014/main" id="{2BF18AD2-9F33-40F7-BF1D-D78EB20F76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8649" b="14026"/>
            <a:stretch/>
          </p:blipFill>
          <p:spPr>
            <a:xfrm>
              <a:off x="5874551" y="4955768"/>
              <a:ext cx="2390347" cy="1827843"/>
            </a:xfrm>
            <a:prstGeom prst="rect">
              <a:avLst/>
            </a:prstGeom>
          </p:spPr>
        </p:pic>
        <p:pic>
          <p:nvPicPr>
            <p:cNvPr id="6" name="Immagine 5" descr="Immagine che contiene montagna, esterni, erba, edificio&#10;&#10;Descrizione generata automaticamente">
              <a:extLst>
                <a:ext uri="{FF2B5EF4-FFF2-40B4-BE49-F238E27FC236}">
                  <a16:creationId xmlns:a16="http://schemas.microsoft.com/office/drawing/2014/main" id="{0C23EB63-6234-461D-9402-C3223A8A6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97126" y="3067693"/>
              <a:ext cx="3591388" cy="2267705"/>
            </a:xfrm>
            <a:prstGeom prst="rect">
              <a:avLst/>
            </a:prstGeom>
          </p:spPr>
        </p:pic>
      </p:grpSp>
      <p:pic>
        <p:nvPicPr>
          <p:cNvPr id="5" name="Immagine 4" descr="Immagine che contiene acqua, esterni, cielo, barca&#10;&#10;Descrizione generata automaticamente">
            <a:extLst>
              <a:ext uri="{FF2B5EF4-FFF2-40B4-BE49-F238E27FC236}">
                <a16:creationId xmlns:a16="http://schemas.microsoft.com/office/drawing/2014/main" id="{0F4273FC-0357-44AE-80EC-16A6B58E237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544" b="7963"/>
          <a:stretch/>
        </p:blipFill>
        <p:spPr>
          <a:xfrm>
            <a:off x="2321874" y="4241162"/>
            <a:ext cx="2560899" cy="1756521"/>
          </a:xfrm>
          <a:prstGeom prst="rect">
            <a:avLst/>
          </a:prstGeom>
        </p:spPr>
      </p:pic>
      <p:pic>
        <p:nvPicPr>
          <p:cNvPr id="15" name="Immagine 14" descr="Immagine che contiene cibo, frutta, tavolo, interni&#10;&#10;Descrizione generata automaticamente">
            <a:extLst>
              <a:ext uri="{FF2B5EF4-FFF2-40B4-BE49-F238E27FC236}">
                <a16:creationId xmlns:a16="http://schemas.microsoft.com/office/drawing/2014/main" id="{5BF98F26-4154-42F7-8A80-9C37262CF71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612" t="3968" r="12487"/>
          <a:stretch/>
        </p:blipFill>
        <p:spPr>
          <a:xfrm>
            <a:off x="2864848" y="2202344"/>
            <a:ext cx="3138408" cy="2011872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F01A383-65AF-4246-8028-428EDF198FE0}"/>
              </a:ext>
            </a:extLst>
          </p:cNvPr>
          <p:cNvSpPr txBox="1"/>
          <p:nvPr/>
        </p:nvSpPr>
        <p:spPr>
          <a:xfrm>
            <a:off x="4395864" y="1672389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x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E3535C17-1320-4FE6-8DBE-1716EE3A1B9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206" t="27637" r="4003"/>
          <a:stretch/>
        </p:blipFill>
        <p:spPr>
          <a:xfrm>
            <a:off x="-36802" y="2211887"/>
            <a:ext cx="3003154" cy="1992787"/>
          </a:xfrm>
          <a:prstGeom prst="rect">
            <a:avLst/>
          </a:prstGeom>
        </p:spPr>
      </p:pic>
      <p:pic>
        <p:nvPicPr>
          <p:cNvPr id="33" name="Immagine 32" descr="Immagine che contiene erba, esterni, cielo, bicicletta&#10;&#10;Descrizione generata automaticamente">
            <a:extLst>
              <a:ext uri="{FF2B5EF4-FFF2-40B4-BE49-F238E27FC236}">
                <a16:creationId xmlns:a16="http://schemas.microsoft.com/office/drawing/2014/main" id="{FDC24FA8-5877-49C5-8020-8BC337216D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68393" y="25411"/>
            <a:ext cx="3108577" cy="2068617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1BB8CD12-A879-42B3-9831-2153FEA83B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421" y="25411"/>
            <a:ext cx="3300149" cy="2320751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811833FF-939F-4061-B694-11579D6F5D2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2938"/>
          <a:stretch/>
        </p:blipFill>
        <p:spPr>
          <a:xfrm>
            <a:off x="8230370" y="2173262"/>
            <a:ext cx="3875509" cy="2392368"/>
          </a:xfrm>
          <a:prstGeom prst="rect">
            <a:avLst/>
          </a:prstGeom>
        </p:spPr>
      </p:pic>
      <p:pic>
        <p:nvPicPr>
          <p:cNvPr id="13" name="Immagine 12" descr="Immagine che contiene tavolo, cibo, dilegno, frutta&#10;&#10;Descrizione generata automaticamente">
            <a:extLst>
              <a:ext uri="{FF2B5EF4-FFF2-40B4-BE49-F238E27FC236}">
                <a16:creationId xmlns:a16="http://schemas.microsoft.com/office/drawing/2014/main" id="{593E599E-9C0D-4D87-8618-687E57EB19E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98293" y="37547"/>
            <a:ext cx="3329290" cy="2358247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7E4B7A53-04FB-405A-B267-CE5335CC093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20563" y="4325759"/>
            <a:ext cx="3591388" cy="2424188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D46DCC68-122D-46D5-B7AB-D4F1DDAD13E9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1780" t="4388" r="11692" b="16215"/>
          <a:stretch/>
        </p:blipFill>
        <p:spPr>
          <a:xfrm>
            <a:off x="61421" y="5161314"/>
            <a:ext cx="2652060" cy="1578122"/>
          </a:xfrm>
          <a:prstGeom prst="rect">
            <a:avLst/>
          </a:prstGeom>
        </p:spPr>
      </p:pic>
      <p:pic>
        <p:nvPicPr>
          <p:cNvPr id="29" name="Immagine 28" descr="Immagine che contiene tavolo&#10;&#10;Descrizione generata automaticamente">
            <a:extLst>
              <a:ext uri="{FF2B5EF4-FFF2-40B4-BE49-F238E27FC236}">
                <a16:creationId xmlns:a16="http://schemas.microsoft.com/office/drawing/2014/main" id="{6CD0116E-5A0C-411D-88DD-A34186A5EED8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r="29894"/>
          <a:stretch/>
        </p:blipFill>
        <p:spPr>
          <a:xfrm>
            <a:off x="3391509" y="37547"/>
            <a:ext cx="2263996" cy="2137851"/>
          </a:xfrm>
          <a:prstGeom prst="rect">
            <a:avLst/>
          </a:prstGeom>
        </p:spPr>
      </p:pic>
      <p:pic>
        <p:nvPicPr>
          <p:cNvPr id="8" name="Immagine 7" descr="Immagine che contiene erba, esterni, cielo, strada&#10;&#10;Descrizione generata automaticamente">
            <a:extLst>
              <a:ext uri="{FF2B5EF4-FFF2-40B4-BE49-F238E27FC236}">
                <a16:creationId xmlns:a16="http://schemas.microsoft.com/office/drawing/2014/main" id="{C9AC3E8F-D659-4487-8559-732896B53FCA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2523" r="4642"/>
          <a:stretch/>
        </p:blipFill>
        <p:spPr>
          <a:xfrm>
            <a:off x="6020966" y="2507113"/>
            <a:ext cx="2180305" cy="1755627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B56A62DC-2863-4CEC-947B-EA09F0398E29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9137" t="5210" r="16000" b="27657"/>
          <a:stretch/>
        </p:blipFill>
        <p:spPr>
          <a:xfrm>
            <a:off x="8593544" y="4612019"/>
            <a:ext cx="3183801" cy="218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7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o 23">
            <a:extLst>
              <a:ext uri="{FF2B5EF4-FFF2-40B4-BE49-F238E27FC236}">
                <a16:creationId xmlns:a16="http://schemas.microsoft.com/office/drawing/2014/main" id="{A2E9ED3C-1138-49FC-B5B3-88A1608F5E97}"/>
              </a:ext>
            </a:extLst>
          </p:cNvPr>
          <p:cNvGrpSpPr/>
          <p:nvPr/>
        </p:nvGrpSpPr>
        <p:grpSpPr>
          <a:xfrm>
            <a:off x="136519" y="2915865"/>
            <a:ext cx="5845182" cy="3751635"/>
            <a:chOff x="141241" y="88437"/>
            <a:chExt cx="11888437" cy="6696928"/>
          </a:xfrm>
        </p:grpSpPr>
        <p:pic>
          <p:nvPicPr>
            <p:cNvPr id="25" name="Picture 10" descr="http://unfrusinate.files.wordpress.com/2009/08/inquinamento_aeroporto.jpg">
              <a:extLst>
                <a:ext uri="{FF2B5EF4-FFF2-40B4-BE49-F238E27FC236}">
                  <a16:creationId xmlns:a16="http://schemas.microsoft.com/office/drawing/2014/main" id="{FE8DB5AA-B613-4452-9623-9F663579FD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241" y="5203345"/>
              <a:ext cx="2390347" cy="1566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6" descr="http://www.sardegnarifiuti.it/wp-content/uploads/2013/05/rifiuti-lazio.jpg">
              <a:extLst>
                <a:ext uri="{FF2B5EF4-FFF2-40B4-BE49-F238E27FC236}">
                  <a16:creationId xmlns:a16="http://schemas.microsoft.com/office/drawing/2014/main" id="{3FFCD246-0E95-4AA7-A7F6-A8594F2DB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322" y="88437"/>
              <a:ext cx="3199249" cy="2370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4" descr="http://mircogiubilei.it/wp-content/uploads/2015/11/agricoltura-pesticidi.jpg">
              <a:extLst>
                <a:ext uri="{FF2B5EF4-FFF2-40B4-BE49-F238E27FC236}">
                  <a16:creationId xmlns:a16="http://schemas.microsoft.com/office/drawing/2014/main" id="{346E2A72-4B6B-4F04-8DB2-81DE7A59F2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8862" y="433238"/>
              <a:ext cx="2892366" cy="202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Immagine 8">
              <a:hlinkClick r:id="rId5"/>
              <a:extLst>
                <a:ext uri="{FF2B5EF4-FFF2-40B4-BE49-F238E27FC236}">
                  <a16:creationId xmlns:a16="http://schemas.microsoft.com/office/drawing/2014/main" id="{ECE0E433-4150-420E-8B54-C02E501A3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8520" y="88437"/>
              <a:ext cx="5481158" cy="2842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Immagine 30" descr="Immagine che contiene automobile, edificio, via, traffico&#10;&#10;Descrizione generata automaticamente">
              <a:hlinkClick r:id="rId7"/>
              <a:extLst>
                <a:ext uri="{FF2B5EF4-FFF2-40B4-BE49-F238E27FC236}">
                  <a16:creationId xmlns:a16="http://schemas.microsoft.com/office/drawing/2014/main" id="{5D3C2917-A56E-44C3-B392-E518AE567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932" y="2603812"/>
              <a:ext cx="5648841" cy="2436976"/>
            </a:xfrm>
            <a:prstGeom prst="rect">
              <a:avLst/>
            </a:prstGeom>
          </p:spPr>
        </p:pic>
        <p:pic>
          <p:nvPicPr>
            <p:cNvPr id="32" name="Immagine 31">
              <a:hlinkClick r:id="rId9"/>
              <a:extLst>
                <a:ext uri="{FF2B5EF4-FFF2-40B4-BE49-F238E27FC236}">
                  <a16:creationId xmlns:a16="http://schemas.microsoft.com/office/drawing/2014/main" id="{EBD759D9-44F9-420B-B1B3-C2E99CB8B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96000" y="2978278"/>
              <a:ext cx="1897031" cy="189703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4" name="Immagine 33" descr="Immagine che contiene esterni, cielo, edificio, bicicletta&#10;&#10;Descrizione generata automaticamente">
              <a:extLst>
                <a:ext uri="{FF2B5EF4-FFF2-40B4-BE49-F238E27FC236}">
                  <a16:creationId xmlns:a16="http://schemas.microsoft.com/office/drawing/2014/main" id="{C880490D-CDF2-409C-B3E0-0FB12EA4A7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8649" b="14026"/>
            <a:stretch/>
          </p:blipFill>
          <p:spPr>
            <a:xfrm>
              <a:off x="5874551" y="4955768"/>
              <a:ext cx="2390347" cy="1827843"/>
            </a:xfrm>
            <a:prstGeom prst="rect">
              <a:avLst/>
            </a:prstGeom>
          </p:spPr>
        </p:pic>
        <p:pic>
          <p:nvPicPr>
            <p:cNvPr id="38" name="Immagine 37" descr="Immagine che contiene montagna, esterni, erba, edificio&#10;&#10;Descrizione generata automaticamente">
              <a:extLst>
                <a:ext uri="{FF2B5EF4-FFF2-40B4-BE49-F238E27FC236}">
                  <a16:creationId xmlns:a16="http://schemas.microsoft.com/office/drawing/2014/main" id="{33F8720E-AF57-4097-8ED4-C4CD417CD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97126" y="3067693"/>
              <a:ext cx="3591388" cy="2267705"/>
            </a:xfrm>
            <a:prstGeom prst="rect">
              <a:avLst/>
            </a:prstGeom>
          </p:spPr>
        </p:pic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B6CD1973-15D6-41C2-90D2-17DF7B5AD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7436" t="12584"/>
            <a:stretch/>
          </p:blipFill>
          <p:spPr>
            <a:xfrm>
              <a:off x="2663816" y="5187542"/>
              <a:ext cx="2539943" cy="1597823"/>
            </a:xfrm>
            <a:prstGeom prst="rect">
              <a:avLst/>
            </a:prstGeom>
          </p:spPr>
        </p:pic>
      </p:grpSp>
      <p:sp>
        <p:nvSpPr>
          <p:cNvPr id="40" name="Titolo 1">
            <a:extLst>
              <a:ext uri="{FF2B5EF4-FFF2-40B4-BE49-F238E27FC236}">
                <a16:creationId xmlns:a16="http://schemas.microsoft.com/office/drawing/2014/main" id="{CC2354CF-856B-4FA2-9880-922678214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155" y="5200155"/>
            <a:ext cx="5620047" cy="1310139"/>
          </a:xfr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</a:rPr>
              <a:t>E VOI QUALE MONDO PREFERITE?!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E813E7A-ACF3-40A5-8AF6-A7C33E9F9975}"/>
              </a:ext>
            </a:extLst>
          </p:cNvPr>
          <p:cNvSpPr txBox="1"/>
          <p:nvPr/>
        </p:nvSpPr>
        <p:spPr>
          <a:xfrm>
            <a:off x="158030" y="2301580"/>
            <a:ext cx="187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PASSATO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6FFE64B6-6777-4191-9DCA-361EF07F3B79}"/>
              </a:ext>
            </a:extLst>
          </p:cNvPr>
          <p:cNvSpPr txBox="1"/>
          <p:nvPr/>
        </p:nvSpPr>
        <p:spPr>
          <a:xfrm>
            <a:off x="10273713" y="4246782"/>
            <a:ext cx="187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dirty="0"/>
              <a:t>FUTURO</a:t>
            </a:r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6F232F49-2842-4BB7-B4EF-AB7B133148AA}"/>
              </a:ext>
            </a:extLst>
          </p:cNvPr>
          <p:cNvGrpSpPr/>
          <p:nvPr/>
        </p:nvGrpSpPr>
        <p:grpSpPr>
          <a:xfrm>
            <a:off x="5000624" y="25411"/>
            <a:ext cx="7191375" cy="4218344"/>
            <a:chOff x="-36802" y="25411"/>
            <a:chExt cx="12213772" cy="6779610"/>
          </a:xfrm>
        </p:grpSpPr>
        <p:pic>
          <p:nvPicPr>
            <p:cNvPr id="44" name="Immagine 43" descr="Immagine che contiene acqua, esterni, cielo, barca&#10;&#10;Descrizione generata automaticamente">
              <a:extLst>
                <a:ext uri="{FF2B5EF4-FFF2-40B4-BE49-F238E27FC236}">
                  <a16:creationId xmlns:a16="http://schemas.microsoft.com/office/drawing/2014/main" id="{680FC3B6-6736-45BD-85FF-6720E397E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0544" b="7963"/>
            <a:stretch/>
          </p:blipFill>
          <p:spPr>
            <a:xfrm>
              <a:off x="2249392" y="4283054"/>
              <a:ext cx="2560899" cy="1756521"/>
            </a:xfrm>
            <a:prstGeom prst="rect">
              <a:avLst/>
            </a:prstGeom>
          </p:spPr>
        </p:pic>
        <p:pic>
          <p:nvPicPr>
            <p:cNvPr id="45" name="Immagine 44" descr="Immagine che contiene cibo, frutta, tavolo, interni&#10;&#10;Descrizione generata automaticamente">
              <a:extLst>
                <a:ext uri="{FF2B5EF4-FFF2-40B4-BE49-F238E27FC236}">
                  <a16:creationId xmlns:a16="http://schemas.microsoft.com/office/drawing/2014/main" id="{5678CB02-5D49-42A8-AF04-1B0D31435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6612" t="3968" r="12487"/>
            <a:stretch/>
          </p:blipFill>
          <p:spPr>
            <a:xfrm>
              <a:off x="2864848" y="2202344"/>
              <a:ext cx="3138408" cy="2011872"/>
            </a:xfrm>
            <a:prstGeom prst="rect">
              <a:avLst/>
            </a:prstGeom>
          </p:spPr>
        </p:pic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6EE0DB28-9F4D-44F1-8508-0D75315AFF05}"/>
                </a:ext>
              </a:extLst>
            </p:cNvPr>
            <p:cNvSpPr txBox="1"/>
            <p:nvPr/>
          </p:nvSpPr>
          <p:spPr>
            <a:xfrm>
              <a:off x="4395864" y="1672389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x</a:t>
              </a:r>
            </a:p>
          </p:txBody>
        </p:sp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6690A6A7-8FA3-4087-AF37-3B8BEE2F6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14206" t="27637" r="4003"/>
            <a:stretch/>
          </p:blipFill>
          <p:spPr>
            <a:xfrm>
              <a:off x="-36802" y="2211887"/>
              <a:ext cx="3003154" cy="1992787"/>
            </a:xfrm>
            <a:prstGeom prst="rect">
              <a:avLst/>
            </a:prstGeom>
          </p:spPr>
        </p:pic>
        <p:pic>
          <p:nvPicPr>
            <p:cNvPr id="48" name="Immagine 47" descr="Immagine che contiene erba, esterni, cielo, bicicletta&#10;&#10;Descrizione generata automaticamente">
              <a:extLst>
                <a:ext uri="{FF2B5EF4-FFF2-40B4-BE49-F238E27FC236}">
                  <a16:creationId xmlns:a16="http://schemas.microsoft.com/office/drawing/2014/main" id="{34F55F0E-9E04-4DFB-9BA1-71BCA5F71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68393" y="25411"/>
              <a:ext cx="3108577" cy="2068617"/>
            </a:xfrm>
            <a:prstGeom prst="rect">
              <a:avLst/>
            </a:prstGeom>
          </p:spPr>
        </p:pic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4031A6A9-EAB9-41AB-AD78-01095C8FE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1421" y="25411"/>
              <a:ext cx="3300149" cy="2320751"/>
            </a:xfrm>
            <a:prstGeom prst="rect">
              <a:avLst/>
            </a:prstGeom>
          </p:spPr>
        </p:pic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A3ADAB60-BC63-4102-8318-B71A280C0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32938"/>
            <a:stretch/>
          </p:blipFill>
          <p:spPr>
            <a:xfrm>
              <a:off x="8230370" y="2173262"/>
              <a:ext cx="3875509" cy="2392368"/>
            </a:xfrm>
            <a:prstGeom prst="rect">
              <a:avLst/>
            </a:prstGeom>
          </p:spPr>
        </p:pic>
        <p:pic>
          <p:nvPicPr>
            <p:cNvPr id="51" name="Immagine 50" descr="Immagine che contiene tavolo, cibo, dilegno, frutta&#10;&#10;Descrizione generata automaticamente">
              <a:extLst>
                <a:ext uri="{FF2B5EF4-FFF2-40B4-BE49-F238E27FC236}">
                  <a16:creationId xmlns:a16="http://schemas.microsoft.com/office/drawing/2014/main" id="{C3CAF7D7-36EE-4292-ABE5-3725EB56F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698293" y="37547"/>
              <a:ext cx="3329290" cy="2358247"/>
            </a:xfrm>
            <a:prstGeom prst="rect">
              <a:avLst/>
            </a:prstGeom>
          </p:spPr>
        </p:pic>
        <p:pic>
          <p:nvPicPr>
            <p:cNvPr id="52" name="Immagine 51">
              <a:extLst>
                <a:ext uri="{FF2B5EF4-FFF2-40B4-BE49-F238E27FC236}">
                  <a16:creationId xmlns:a16="http://schemas.microsoft.com/office/drawing/2014/main" id="{FE10B176-5ED7-44FC-9F35-B844AFB39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920563" y="4397278"/>
              <a:ext cx="3567026" cy="2407743"/>
            </a:xfrm>
            <a:prstGeom prst="rect">
              <a:avLst/>
            </a:prstGeom>
          </p:spPr>
        </p:pic>
        <p:pic>
          <p:nvPicPr>
            <p:cNvPr id="53" name="Immagine 52">
              <a:extLst>
                <a:ext uri="{FF2B5EF4-FFF2-40B4-BE49-F238E27FC236}">
                  <a16:creationId xmlns:a16="http://schemas.microsoft.com/office/drawing/2014/main" id="{5BFB26BF-3F21-465A-97AB-14D450CCC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11780" t="4388" r="11692" b="16215"/>
            <a:stretch/>
          </p:blipFill>
          <p:spPr>
            <a:xfrm>
              <a:off x="162322" y="4653195"/>
              <a:ext cx="2652060" cy="1578122"/>
            </a:xfrm>
            <a:prstGeom prst="rect">
              <a:avLst/>
            </a:prstGeom>
          </p:spPr>
        </p:pic>
        <p:pic>
          <p:nvPicPr>
            <p:cNvPr id="54" name="Immagine 53" descr="Immagine che contiene tavolo&#10;&#10;Descrizione generata automaticamente">
              <a:extLst>
                <a:ext uri="{FF2B5EF4-FFF2-40B4-BE49-F238E27FC236}">
                  <a16:creationId xmlns:a16="http://schemas.microsoft.com/office/drawing/2014/main" id="{6F065399-F2CD-40F4-8A2E-9316BA7DD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r="29894"/>
            <a:stretch/>
          </p:blipFill>
          <p:spPr>
            <a:xfrm>
              <a:off x="3439477" y="37547"/>
              <a:ext cx="2263996" cy="2137851"/>
            </a:xfrm>
            <a:prstGeom prst="rect">
              <a:avLst/>
            </a:prstGeom>
          </p:spPr>
        </p:pic>
        <p:pic>
          <p:nvPicPr>
            <p:cNvPr id="55" name="Immagine 54" descr="Immagine che contiene erba, esterni, cielo, strada&#10;&#10;Descrizione generata automaticamente">
              <a:extLst>
                <a:ext uri="{FF2B5EF4-FFF2-40B4-BE49-F238E27FC236}">
                  <a16:creationId xmlns:a16="http://schemas.microsoft.com/office/drawing/2014/main" id="{296414B7-B81D-43FD-A43D-11BF8E292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/>
            <a:srcRect l="12523" r="4642"/>
            <a:stretch/>
          </p:blipFill>
          <p:spPr>
            <a:xfrm>
              <a:off x="6020420" y="2433646"/>
              <a:ext cx="2199431" cy="1771028"/>
            </a:xfrm>
            <a:prstGeom prst="rect">
              <a:avLst/>
            </a:prstGeom>
          </p:spPr>
        </p:pic>
        <p:pic>
          <p:nvPicPr>
            <p:cNvPr id="56" name="Immagine 55">
              <a:extLst>
                <a:ext uri="{FF2B5EF4-FFF2-40B4-BE49-F238E27FC236}">
                  <a16:creationId xmlns:a16="http://schemas.microsoft.com/office/drawing/2014/main" id="{863B396F-CC7B-4EBA-8BD2-000D51349E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19137" t="5210" r="16000" b="27657"/>
            <a:stretch/>
          </p:blipFill>
          <p:spPr>
            <a:xfrm>
              <a:off x="8537678" y="4418689"/>
              <a:ext cx="3438939" cy="23649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4894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DF1DF-9A71-4429-8EE6-477C017E9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3494" y="95965"/>
            <a:ext cx="2928186" cy="1293028"/>
          </a:xfrm>
        </p:spPr>
        <p:txBody>
          <a:bodyPr/>
          <a:lstStyle/>
          <a:p>
            <a:r>
              <a:rPr lang="it-IT" dirty="0"/>
              <a:t>perché ?</a:t>
            </a:r>
          </a:p>
        </p:txBody>
      </p:sp>
      <p:pic>
        <p:nvPicPr>
          <p:cNvPr id="6" name="Immagine 5" descr="Immagine che contiene esterni, natura, cratere, onda&#10;&#10;Descrizione generata automaticamente">
            <a:extLst>
              <a:ext uri="{FF2B5EF4-FFF2-40B4-BE49-F238E27FC236}">
                <a16:creationId xmlns:a16="http://schemas.microsoft.com/office/drawing/2014/main" id="{755A95F3-5F9E-466D-A0D6-7118BF1D0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3" y="95965"/>
            <a:ext cx="6737383" cy="448698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FD7D40E-9540-42B8-B719-744D7763C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0"/>
          <a:stretch/>
        </p:blipFill>
        <p:spPr>
          <a:xfrm>
            <a:off x="1809147" y="1203134"/>
            <a:ext cx="8573705" cy="445173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A2F096C-0773-41C8-8941-89EBB39DA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483" y="2166130"/>
            <a:ext cx="7611253" cy="4361013"/>
          </a:xfrm>
          <a:prstGeom prst="rect">
            <a:avLst/>
          </a:prstGeom>
        </p:spPr>
      </p:pic>
      <p:pic>
        <p:nvPicPr>
          <p:cNvPr id="12" name="Elemento grafico 11" descr="Videocamera">
            <a:hlinkClick r:id="rId5"/>
            <a:extLst>
              <a:ext uri="{FF2B5EF4-FFF2-40B4-BE49-F238E27FC236}">
                <a16:creationId xmlns:a16="http://schemas.microsoft.com/office/drawing/2014/main" id="{4A39808B-3788-4C46-A5B0-C39E52871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7243" y="547450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2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D5DB3C-EB5E-4D31-9E9A-E5F3878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339" y="694358"/>
            <a:ext cx="6462078" cy="131013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INQUINAMENTO </a:t>
            </a:r>
            <a:r>
              <a:rPr lang="en-US" dirty="0" err="1"/>
              <a:t>dELl’aria</a:t>
            </a:r>
            <a:r>
              <a:rPr lang="en-US" dirty="0"/>
              <a:t> e EMERGENZA </a:t>
            </a:r>
            <a:r>
              <a:rPr lang="en-US" dirty="0" err="1"/>
              <a:t>climaticA</a:t>
            </a:r>
            <a:r>
              <a:rPr lang="en-US" dirty="0"/>
              <a:t>: TROVIAMO DELLE SOLUZIONI!</a:t>
            </a:r>
          </a:p>
        </p:txBody>
      </p:sp>
      <p:pic>
        <p:nvPicPr>
          <p:cNvPr id="9" name="Segnaposto contenuto 4">
            <a:hlinkClick r:id="rId2"/>
            <a:extLst>
              <a:ext uri="{FF2B5EF4-FFF2-40B4-BE49-F238E27FC236}">
                <a16:creationId xmlns:a16="http://schemas.microsoft.com/office/drawing/2014/main" id="{5697AEF7-460B-44D9-9FF8-881CDF45A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339" y="2108528"/>
            <a:ext cx="6127287" cy="30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38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283CA37-FBF2-475E-B99D-3F799F593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817" y="1469005"/>
            <a:ext cx="6257925" cy="342900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D0508A04-CE93-4697-A0F1-064313067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664" y="280536"/>
            <a:ext cx="6462078" cy="13101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dirty="0"/>
              <a:t>SIAMO TUTTI GRETA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22C1E03-659E-46B8-B5D6-98968C6E2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12" y="1469005"/>
            <a:ext cx="4600575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19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C46529-A957-46D0-9A93-E2B9FDA66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18" y="1971412"/>
            <a:ext cx="4646976" cy="1853967"/>
          </a:xfrm>
        </p:spPr>
        <p:txBody>
          <a:bodyPr>
            <a:normAutofit fontScale="90000"/>
          </a:bodyPr>
          <a:lstStyle/>
          <a:p>
            <a:r>
              <a:rPr lang="it-IT" sz="4000" dirty="0"/>
              <a:t>DA DOVE PARTIRE?</a:t>
            </a:r>
            <a:br>
              <a:rPr lang="it-IT" sz="4000" dirty="0"/>
            </a:br>
            <a:br>
              <a:rPr lang="it-IT" sz="4000" dirty="0"/>
            </a:br>
            <a:r>
              <a:rPr lang="it-IT" sz="4000" dirty="0"/>
              <a:t>DA NOI!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BB4BBF2-905C-4FC3-BD8B-B5F0C011D6D5}"/>
              </a:ext>
            </a:extLst>
          </p:cNvPr>
          <p:cNvSpPr txBox="1"/>
          <p:nvPr/>
        </p:nvSpPr>
        <p:spPr>
          <a:xfrm>
            <a:off x="142286" y="6101775"/>
            <a:ext cx="11907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hlinkClick r:id="rId2"/>
              </a:rPr>
              <a:t>https://www.wwf.ch/it/vivere-sostenibile/calcolatore-dell-impronta-ecologica/</a:t>
            </a:r>
            <a:endParaRPr lang="it-IT" sz="2400" dirty="0"/>
          </a:p>
          <a:p>
            <a:endParaRPr lang="it-IT" sz="2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6304122-378C-4D76-91F4-B7D4916F1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5" y="2199274"/>
            <a:ext cx="5838827" cy="341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38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C46529-A957-46D0-9A93-E2B9FDA66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576" y="458392"/>
            <a:ext cx="6992128" cy="800100"/>
          </a:xfrm>
        </p:spPr>
        <p:txBody>
          <a:bodyPr>
            <a:normAutofit/>
          </a:bodyPr>
          <a:lstStyle/>
          <a:p>
            <a:pPr algn="r"/>
            <a:r>
              <a:rPr lang="it-IT" dirty="0"/>
              <a:t>ALCUNE PROPOSTE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0C54C4-FB7C-45FB-8136-75D4377C1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2559"/>
            <a:ext cx="6328419" cy="5425441"/>
          </a:xfrm>
        </p:spPr>
        <p:txBody>
          <a:bodyPr>
            <a:normAutofit fontScale="92500" lnSpcReduction="20000"/>
          </a:bodyPr>
          <a:lstStyle/>
          <a:p>
            <a:r>
              <a:rPr lang="it-IT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FARE UN ORTO SCOLASTICO/ CERCARE PRODUTTORI LOCALI DI FRUTTA E VERDURA</a:t>
            </a:r>
          </a:p>
          <a:p>
            <a:r>
              <a:rPr lang="it-IT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ORGANIZZARE UN TRASPORTO COLLETTIVO/A PIEDI/IN BICI PER LA SCUOLA</a:t>
            </a:r>
          </a:p>
          <a:p>
            <a:r>
              <a:rPr lang="it-IT" sz="2400" dirty="0">
                <a:solidFill>
                  <a:srgbClr val="FFFF00"/>
                </a:solidFill>
              </a:rPr>
              <a:t>ELIMINARE TUTTA LA PLASTICA USA E GETTA</a:t>
            </a:r>
          </a:p>
          <a:p>
            <a:r>
              <a:rPr lang="it-IT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FARE UN CHECK UP ENERGETICO DI CASA/SCUOLA PROPORRE DI INSTALLARE PANNELLI FOTOVOLTAICI</a:t>
            </a:r>
          </a:p>
          <a:p>
            <a:r>
              <a:rPr lang="it-IT" sz="2400" dirty="0">
                <a:solidFill>
                  <a:srgbClr val="FFCCFF"/>
                </a:solidFill>
              </a:rPr>
              <a:t>CONTROLLARE LA PRODUZIONE DI RIFIUTI DI CASA/SCUOLA E RIDURRE DELLA META’ I SACCHETTI DI INDIFFERENZIATO</a:t>
            </a:r>
          </a:p>
          <a:p>
            <a:r>
              <a:rPr lang="it-IT" sz="2400" dirty="0">
                <a:solidFill>
                  <a:srgbClr val="FF0000"/>
                </a:solidFill>
              </a:rPr>
              <a:t>MANGIARE MENO CARNE/DIVENTARE VEGETARIANO</a:t>
            </a:r>
          </a:p>
          <a:p>
            <a:r>
              <a:rPr lang="it-IT" sz="2400" dirty="0">
                <a:solidFill>
                  <a:srgbClr val="9966FF"/>
                </a:solidFill>
              </a:rPr>
              <a:t>PIANTARE ALBERI</a:t>
            </a:r>
          </a:p>
          <a:p>
            <a:r>
              <a:rPr lang="it-IT" sz="2400" dirty="0">
                <a:solidFill>
                  <a:srgbClr val="7030A0"/>
                </a:solidFill>
              </a:rPr>
              <a:t>COMPRARE SOLO PRODOTTI SFUSI/ECOLOGICI</a:t>
            </a:r>
          </a:p>
          <a:p>
            <a:r>
              <a:rPr lang="it-IT" sz="2400" dirty="0">
                <a:solidFill>
                  <a:srgbClr val="00B0F0"/>
                </a:solidFill>
              </a:rPr>
              <a:t>FARE VOLONTARIATO PER LA PROTEZIONE DELL’AMBIENTE</a:t>
            </a:r>
          </a:p>
        </p:txBody>
      </p:sp>
      <p:pic>
        <p:nvPicPr>
          <p:cNvPr id="7" name="Immagine 6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CF091017-4F83-4790-9658-7917F9D0E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419" y="1432559"/>
            <a:ext cx="5696337" cy="379755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B079C8-A9DC-42CA-A3AB-DBBF644BDE6D}"/>
              </a:ext>
            </a:extLst>
          </p:cNvPr>
          <p:cNvSpPr txBox="1"/>
          <p:nvPr/>
        </p:nvSpPr>
        <p:spPr>
          <a:xfrm>
            <a:off x="8602695" y="5611808"/>
            <a:ext cx="33570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/>
              <a:t>SIATE SMART!</a:t>
            </a:r>
          </a:p>
        </p:txBody>
      </p:sp>
    </p:spTree>
    <p:extLst>
      <p:ext uri="{BB962C8B-B14F-4D97-AF65-F5344CB8AC3E}">
        <p14:creationId xmlns:p14="http://schemas.microsoft.com/office/powerpoint/2010/main" val="2815910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5577CC7-6B96-4908-84E4-0D2AC0183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9235ABC-219D-451F-BB25-E8E65A537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564DCF-EEFC-4F40-A7F6-9098ABB79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C0AAC3E-F4AE-4EFD-B2A0-457BD90FD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19" y="1098958"/>
            <a:ext cx="3977639" cy="10642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/>
              <a:t>Cosa ci dice </a:t>
            </a:r>
            <a:r>
              <a:rPr lang="en-US" dirty="0" err="1"/>
              <a:t>questA</a:t>
            </a:r>
            <a:r>
              <a:rPr lang="en-US" dirty="0"/>
              <a:t> </a:t>
            </a:r>
            <a:r>
              <a:rPr lang="en-US" dirty="0" err="1"/>
              <a:t>mappa</a:t>
            </a:r>
            <a:r>
              <a:rPr lang="en-US" dirty="0"/>
              <a:t>?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3EAA6EC8-A859-46C7-972F-9F8B7C0AE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7326" y="2347795"/>
            <a:ext cx="4029099" cy="4044616"/>
          </a:xfrm>
          <a:prstGeom prst="rect">
            <a:avLst/>
          </a:prstGeom>
        </p:spPr>
      </p:pic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A9F5677D-8B33-4C30-B2CF-022FE58FBC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871"/>
          <a:stretch/>
        </p:blipFill>
        <p:spPr>
          <a:xfrm>
            <a:off x="4779758" y="478173"/>
            <a:ext cx="7213249" cy="631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50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D5DB3C-EB5E-4D31-9E9A-E5F3878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283" y="605600"/>
            <a:ext cx="7908917" cy="1502928"/>
          </a:xfrm>
        </p:spPr>
        <p:txBody>
          <a:bodyPr>
            <a:normAutofit/>
          </a:bodyPr>
          <a:lstStyle/>
          <a:p>
            <a:pPr algn="l"/>
            <a:r>
              <a:rPr lang="it-IT" sz="3200" dirty="0"/>
              <a:t>NELLA CITTA DI CREMA SI MONITORA L’INQUINAMENTO DELL’ARIA ?</a:t>
            </a:r>
          </a:p>
        </p:txBody>
      </p:sp>
      <p:pic>
        <p:nvPicPr>
          <p:cNvPr id="5" name="Segnaposto contenuto 4">
            <a:hlinkClick r:id="rId2"/>
            <a:extLst>
              <a:ext uri="{FF2B5EF4-FFF2-40B4-BE49-F238E27FC236}">
                <a16:creationId xmlns:a16="http://schemas.microsoft.com/office/drawing/2014/main" id="{76FE2051-5A62-4AFC-8046-996924013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339" y="2108528"/>
            <a:ext cx="6127287" cy="30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87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84F1622-F133-4C39-A178-9AE077529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5E10D38-E787-44B3-B155-7BD298ED7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07" r="1" b="6193"/>
          <a:stretch/>
        </p:blipFill>
        <p:spPr>
          <a:xfrm>
            <a:off x="1812022" y="2212586"/>
            <a:ext cx="10127923" cy="3256539"/>
          </a:xfrm>
          <a:prstGeom prst="rect">
            <a:avLst/>
          </a:prstGeom>
        </p:spPr>
      </p:pic>
      <p:pic>
        <p:nvPicPr>
          <p:cNvPr id="8" name="Elemento grafico 7" descr="Pellicola cinematografica">
            <a:hlinkClick r:id="rId4"/>
            <a:extLst>
              <a:ext uri="{FF2B5EF4-FFF2-40B4-BE49-F238E27FC236}">
                <a16:creationId xmlns:a16="http://schemas.microsoft.com/office/drawing/2014/main" id="{39236FDC-8A69-4F56-B92E-9A6793D66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055" y="3119254"/>
            <a:ext cx="1293356" cy="1293356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783A2D13-EF83-4A5D-8FD2-5E3901F51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6974" y="306193"/>
            <a:ext cx="5664666" cy="1600200"/>
          </a:xfrm>
        </p:spPr>
        <p:txBody>
          <a:bodyPr>
            <a:normAutofit/>
          </a:bodyPr>
          <a:lstStyle/>
          <a:p>
            <a:pPr algn="r"/>
            <a:r>
              <a:rPr lang="it-IT" sz="4000" dirty="0"/>
              <a:t>COME SI MISURA L’INQUINAMENTO</a:t>
            </a:r>
          </a:p>
        </p:txBody>
      </p:sp>
    </p:spTree>
    <p:extLst>
      <p:ext uri="{BB962C8B-B14F-4D97-AF65-F5344CB8AC3E}">
        <p14:creationId xmlns:p14="http://schemas.microsoft.com/office/powerpoint/2010/main" val="736166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84F1622-F133-4C39-A178-9AE077529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DA785FA-C071-43A3-A397-53F110441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654D573-EC63-4874-BAA1-1F203B95B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7FABB64-3BA0-41AB-A1F1-1D66A864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532" y="-67162"/>
            <a:ext cx="6304178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VI PRESENTO GLI INQUINANTI DELL’ARIA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BFE331F-7D40-4ADA-B58C-821C2AE30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2227" y="1624625"/>
            <a:ext cx="3544095" cy="357654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NO2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SO2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O3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PM10/2.5</a:t>
            </a:r>
          </a:p>
          <a:p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 MOLTO ALTRO…..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BA9B41FD-B662-46A2-BD4F-25E80727C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768" y="1624625"/>
            <a:ext cx="8229004" cy="50502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06CAE05-07E3-4711-9D37-3390AC9B9548}"/>
              </a:ext>
            </a:extLst>
          </p:cNvPr>
          <p:cNvSpPr txBox="1"/>
          <p:nvPr/>
        </p:nvSpPr>
        <p:spPr>
          <a:xfrm>
            <a:off x="4654969" y="5788404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002060"/>
                </a:solidFill>
              </a:rPr>
              <a:t>co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7458287-5106-47B4-834E-C8550EA2DA68}"/>
              </a:ext>
            </a:extLst>
          </p:cNvPr>
          <p:cNvSpPr txBox="1"/>
          <p:nvPr/>
        </p:nvSpPr>
        <p:spPr>
          <a:xfrm>
            <a:off x="6096000" y="5880683"/>
            <a:ext cx="95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NO2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7D6F63E-4083-4F81-A24D-A540A6C01975}"/>
              </a:ext>
            </a:extLst>
          </p:cNvPr>
          <p:cNvSpPr txBox="1"/>
          <p:nvPr/>
        </p:nvSpPr>
        <p:spPr>
          <a:xfrm>
            <a:off x="7976532" y="5880683"/>
            <a:ext cx="87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SO2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BF38C94-0430-4E49-ADA1-AEB74D14C6DB}"/>
              </a:ext>
            </a:extLst>
          </p:cNvPr>
          <p:cNvSpPr txBox="1"/>
          <p:nvPr/>
        </p:nvSpPr>
        <p:spPr>
          <a:xfrm>
            <a:off x="9220308" y="5849959"/>
            <a:ext cx="686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O3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B030DDF-C8CB-4D09-9215-3F60B1A8A18D}"/>
              </a:ext>
            </a:extLst>
          </p:cNvPr>
          <p:cNvSpPr txBox="1"/>
          <p:nvPr/>
        </p:nvSpPr>
        <p:spPr>
          <a:xfrm>
            <a:off x="8824527" y="1716213"/>
            <a:ext cx="1776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PM10/2.5</a:t>
            </a:r>
          </a:p>
        </p:txBody>
      </p:sp>
    </p:spTree>
    <p:extLst>
      <p:ext uri="{BB962C8B-B14F-4D97-AF65-F5344CB8AC3E}">
        <p14:creationId xmlns:p14="http://schemas.microsoft.com/office/powerpoint/2010/main" val="1628880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86F4A0E-7803-493E-9448-DA5942FC7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986" y="709127"/>
            <a:ext cx="8082972" cy="6036906"/>
          </a:xfrm>
          <a:prstGeom prst="rect">
            <a:avLst/>
          </a:prstGeom>
        </p:spPr>
      </p:pic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9BA98C58-C07D-470E-B492-6355EBAE3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170" y="1640725"/>
            <a:ext cx="3775759" cy="357654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INFATTI CI SONO ANCHE I GAS CLIMALTERANTI…….</a:t>
            </a:r>
          </a:p>
          <a:p>
            <a:endParaRPr lang="en-US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METANO CH4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ANIDRIDE CARBONICA CO2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 ALTRI…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AB65340-B990-4992-B93F-BC829AB88838}"/>
              </a:ext>
            </a:extLst>
          </p:cNvPr>
          <p:cNvSpPr txBox="1"/>
          <p:nvPr/>
        </p:nvSpPr>
        <p:spPr>
          <a:xfrm>
            <a:off x="8641" y="5847071"/>
            <a:ext cx="388481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FONTE: Stefano </a:t>
            </a:r>
            <a:r>
              <a:rPr lang="it-IT" sz="1050" dirty="0" err="1"/>
              <a:t>Decesari</a:t>
            </a:r>
            <a:r>
              <a:rPr lang="it-IT" sz="1050" dirty="0"/>
              <a:t>, Michele Brunetti, Francesca Barnaba, Angela Marinoni, Silvia Trini Castelli, Elisa Palazzi, Maria Cristina Facchini</a:t>
            </a:r>
          </a:p>
          <a:p>
            <a:r>
              <a:rPr lang="it-IT" sz="1050" dirty="0"/>
              <a:t>Istituto di Scienze dell’Atmosfera e del Clima (ISAC), Consiglio Nazionale delle Ricerche (CNR)</a:t>
            </a:r>
          </a:p>
        </p:txBody>
      </p:sp>
    </p:spTree>
    <p:extLst>
      <p:ext uri="{BB962C8B-B14F-4D97-AF65-F5344CB8AC3E}">
        <p14:creationId xmlns:p14="http://schemas.microsoft.com/office/powerpoint/2010/main" val="21673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E4050A-F094-49C0-A78B-FBB8DF4C0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895" y="827102"/>
            <a:ext cx="5811103" cy="1050932"/>
          </a:xfrm>
        </p:spPr>
        <p:txBody>
          <a:bodyPr>
            <a:normAutofit fontScale="90000"/>
          </a:bodyPr>
          <a:lstStyle/>
          <a:p>
            <a:r>
              <a:rPr lang="it-IT" sz="3600" dirty="0"/>
              <a:t>CHE COSA SONO QUESTI?</a:t>
            </a:r>
            <a:br>
              <a:rPr lang="it-IT" sz="3600" dirty="0"/>
            </a:br>
            <a:endParaRPr lang="it-IT" sz="36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40E8C68-F574-4899-9F33-A43853A4DF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264" y="1528228"/>
            <a:ext cx="8004747" cy="4502670"/>
          </a:xfrm>
          <a:prstGeom prst="rect">
            <a:avLst/>
          </a:prstGeom>
        </p:spPr>
      </p:pic>
      <p:pic>
        <p:nvPicPr>
          <p:cNvPr id="9" name="Elemento grafico 8" descr="Microscopio">
            <a:hlinkClick r:id="rId3"/>
            <a:extLst>
              <a:ext uri="{FF2B5EF4-FFF2-40B4-BE49-F238E27FC236}">
                <a16:creationId xmlns:a16="http://schemas.microsoft.com/office/drawing/2014/main" id="{68EF6C94-0CA0-4002-B466-DFE39718D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63024" y="4218876"/>
            <a:ext cx="1812022" cy="181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16976"/>
      </p:ext>
    </p:extLst>
  </p:cSld>
  <p:clrMapOvr>
    <a:masterClrMapping/>
  </p:clrMapOvr>
</p:sld>
</file>

<file path=ppt/theme/theme1.xml><?xml version="1.0" encoding="utf-8"?>
<a:theme xmlns:a="http://schemas.openxmlformats.org/drawingml/2006/main" name="Scia di vapor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532</Words>
  <Application>Microsoft Office PowerPoint</Application>
  <PresentationFormat>Widescreen</PresentationFormat>
  <Paragraphs>103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8" baseType="lpstr">
      <vt:lpstr>Arial</vt:lpstr>
      <vt:lpstr>Century Gothic</vt:lpstr>
      <vt:lpstr>Franklin Gothic Demi</vt:lpstr>
      <vt:lpstr>Franklin Gothic Heavy</vt:lpstr>
      <vt:lpstr>Scia di vapore</vt:lpstr>
      <vt:lpstr>ARIA E CLIMA</vt:lpstr>
      <vt:lpstr>COSA NE SAI?</vt:lpstr>
      <vt:lpstr>perché ?</vt:lpstr>
      <vt:lpstr>Cosa ci dice questA mappa?</vt:lpstr>
      <vt:lpstr>NELLA CITTA DI CREMA SI MONITORA L’INQUINAMENTO DELL’ARIA ?</vt:lpstr>
      <vt:lpstr>COME SI MISURA L’INQUINAMENTO</vt:lpstr>
      <vt:lpstr>VI PRESENTO GLI INQUINANTI DELL’ARIA</vt:lpstr>
      <vt:lpstr>Presentazione standard di PowerPoint</vt:lpstr>
      <vt:lpstr>CHE COSA SONO QUESTI? </vt:lpstr>
      <vt:lpstr>QUANTO SONO PICCOLE!</vt:lpstr>
      <vt:lpstr>COSA C’è NELLE POLVERI SOTTILI ?</vt:lpstr>
      <vt:lpstr>COSA C’è NELLE POLVERI SOTTILI ?</vt:lpstr>
      <vt:lpstr>QUANTE PM10 NELL’ARIA CHE RESPIRAMO?</vt:lpstr>
      <vt:lpstr>Presentazione standard di PowerPoint</vt:lpstr>
      <vt:lpstr>Presentazione standard di PowerPoint</vt:lpstr>
      <vt:lpstr>TROVA LE DIFFERENZE</vt:lpstr>
      <vt:lpstr>MA DOVE FINISCE TUTTO L’INQUINAMENTO? </vt:lpstr>
      <vt:lpstr>Cosa ci dice questo grafico? </vt:lpstr>
      <vt:lpstr> L’ozono INVECE inquina solo d’estate!</vt:lpstr>
      <vt:lpstr>Cosa ci dice questo grafico? </vt:lpstr>
      <vt:lpstr>ma cosa INQUINA l’aria?</vt:lpstr>
      <vt:lpstr>Presentazione standard di PowerPoint</vt:lpstr>
      <vt:lpstr>FAI UNA CLASSIFICA</vt:lpstr>
      <vt:lpstr>A CHI FA MALE L’INQUINAMENTO? </vt:lpstr>
      <vt:lpstr>L’INQUINAMENTO DELl’aria fa male??</vt:lpstr>
      <vt:lpstr>A CHI FA MALE L’INQUINAMENTO? </vt:lpstr>
      <vt:lpstr>INQUINAMENTO dELl’aria e cambiamento climatico:  due facce della stessa medaglia</vt:lpstr>
      <vt:lpstr>Presentazione standard di PowerPoint</vt:lpstr>
      <vt:lpstr>E VOI QUALE MONDO PREFERITE?!</vt:lpstr>
      <vt:lpstr>INQUINAMENTO dELl’aria e EMERGENZA climaticA: TROVIAMO DELLE SOLUZIONI!</vt:lpstr>
      <vt:lpstr>SIAMO TUTTI GRETA</vt:lpstr>
      <vt:lpstr>DA DOVE PARTIRE?  DA NOI!</vt:lpstr>
      <vt:lpstr>ALCUNE PROPOSTE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ARIA E CLIMA</dc:title>
  <dc:creator>Elena Scagliotti</dc:creator>
  <cp:lastModifiedBy>Laura Erbetta</cp:lastModifiedBy>
  <cp:revision>108</cp:revision>
  <dcterms:created xsi:type="dcterms:W3CDTF">2019-11-20T16:24:03Z</dcterms:created>
  <dcterms:modified xsi:type="dcterms:W3CDTF">2019-11-29T11:23:04Z</dcterms:modified>
</cp:coreProperties>
</file>